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97" r:id="rId3"/>
    <p:sldId id="259" r:id="rId4"/>
    <p:sldId id="268" r:id="rId5"/>
    <p:sldId id="314" r:id="rId6"/>
    <p:sldId id="291" r:id="rId7"/>
    <p:sldId id="316" r:id="rId8"/>
    <p:sldId id="317" r:id="rId9"/>
    <p:sldId id="318" r:id="rId10"/>
    <p:sldId id="320" r:id="rId11"/>
    <p:sldId id="319" r:id="rId12"/>
    <p:sldId id="321" r:id="rId13"/>
    <p:sldId id="322" r:id="rId14"/>
    <p:sldId id="261" r:id="rId15"/>
    <p:sldId id="284" r:id="rId1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809" autoAdjust="0"/>
    <p:restoredTop sz="94660"/>
  </p:normalViewPr>
  <p:slideViewPr>
    <p:cSldViewPr>
      <p:cViewPr varScale="1">
        <p:scale>
          <a:sx n="86" d="100"/>
          <a:sy n="86" d="100"/>
        </p:scale>
        <p:origin x="-2011"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D920E3-29D4-4410-A9EF-9434AB90618F}" type="doc">
      <dgm:prSet loTypeId="urn:microsoft.com/office/officeart/2005/8/layout/equation1" loCatId="relationship" qsTypeId="urn:microsoft.com/office/officeart/2005/8/quickstyle/simple1" qsCatId="simple" csTypeId="urn:microsoft.com/office/officeart/2005/8/colors/accent0_2" csCatId="mainScheme" phldr="1"/>
      <dgm:spPr/>
    </dgm:pt>
    <dgm:pt modelId="{C958023A-AC58-436C-9E48-50154D3B387E}">
      <dgm:prSet phldrT="[Text]" custT="1"/>
      <dgm:spPr/>
      <dgm:t>
        <a:bodyPr/>
        <a:lstStyle/>
        <a:p>
          <a:r>
            <a:rPr lang="ar-KW" sz="1600" b="1" dirty="0" smtClean="0"/>
            <a:t>نموذج اعرف عميلك جيد </a:t>
          </a:r>
        </a:p>
        <a:p>
          <a:r>
            <a:rPr lang="ar-KW" sz="1600" b="1" dirty="0" smtClean="0"/>
            <a:t>أو</a:t>
          </a:r>
        </a:p>
        <a:p>
          <a:r>
            <a:rPr lang="ar-KW" sz="1600" b="1" dirty="0" smtClean="0"/>
            <a:t>نموذج تحديث للبيانات جيد</a:t>
          </a:r>
        </a:p>
        <a:p>
          <a:endParaRPr lang="en-US" sz="900" dirty="0"/>
        </a:p>
      </dgm:t>
    </dgm:pt>
    <dgm:pt modelId="{D63E84D4-65B8-4C08-AB86-4FFA2F88953A}" type="parTrans" cxnId="{6045DA89-2302-4200-894E-BF6D1A2ED8C7}">
      <dgm:prSet/>
      <dgm:spPr/>
      <dgm:t>
        <a:bodyPr/>
        <a:lstStyle/>
        <a:p>
          <a:endParaRPr lang="en-US"/>
        </a:p>
      </dgm:t>
    </dgm:pt>
    <dgm:pt modelId="{527923C2-E245-47F9-8FC0-68738A50A983}" type="sibTrans" cxnId="{6045DA89-2302-4200-894E-BF6D1A2ED8C7}">
      <dgm:prSet/>
      <dgm:spPr/>
      <dgm:t>
        <a:bodyPr/>
        <a:lstStyle/>
        <a:p>
          <a:endParaRPr lang="en-US"/>
        </a:p>
      </dgm:t>
    </dgm:pt>
    <dgm:pt modelId="{9776E8A9-FD50-4F35-9579-C58D21EF8BB4}">
      <dgm:prSet phldrT="[Text]" custT="1"/>
      <dgm:spPr/>
      <dgm:t>
        <a:bodyPr/>
        <a:lstStyle/>
        <a:p>
          <a:r>
            <a:rPr lang="ar-KW" sz="1600" b="1" dirty="0" smtClean="0"/>
            <a:t>إجراءات لمراقبة العمليات ومقارنتها بالمعلومات المتعلقة بالعميل</a:t>
          </a:r>
          <a:endParaRPr lang="en-US" sz="1600" b="1" dirty="0"/>
        </a:p>
      </dgm:t>
    </dgm:pt>
    <dgm:pt modelId="{EFF62C2B-73AB-426D-B947-36B0EAAE7A1F}" type="parTrans" cxnId="{AB05341F-937C-4885-96A3-862B8828E395}">
      <dgm:prSet/>
      <dgm:spPr/>
      <dgm:t>
        <a:bodyPr/>
        <a:lstStyle/>
        <a:p>
          <a:endParaRPr lang="en-US"/>
        </a:p>
      </dgm:t>
    </dgm:pt>
    <dgm:pt modelId="{E9838304-C285-464D-B357-051A78C2FA80}" type="sibTrans" cxnId="{AB05341F-937C-4885-96A3-862B8828E395}">
      <dgm:prSet/>
      <dgm:spPr/>
      <dgm:t>
        <a:bodyPr/>
        <a:lstStyle/>
        <a:p>
          <a:endParaRPr lang="en-US"/>
        </a:p>
      </dgm:t>
    </dgm:pt>
    <dgm:pt modelId="{7B3037E0-D844-49FF-887B-040A6A1F01D1}">
      <dgm:prSet phldrT="[Text]" custT="1"/>
      <dgm:spPr/>
      <dgm:t>
        <a:bodyPr/>
        <a:lstStyle/>
        <a:p>
          <a:pPr algn="ctr" defTabSz="914400" rtl="1" eaLnBrk="1" latinLnBrk="0" hangingPunct="1">
            <a:spcBef>
              <a:spcPct val="0"/>
            </a:spcBef>
            <a:buNone/>
          </a:pPr>
          <a:r>
            <a:rPr lang="ar-KW" sz="3600" b="1" kern="1200" dirty="0" smtClean="0">
              <a:solidFill>
                <a:srgbClr val="8C8A26"/>
              </a:solidFill>
              <a:latin typeface="+mj-lt"/>
              <a:ea typeface="+mj-ea"/>
              <a:cs typeface="mohammad bold art 1" pitchFamily="2" charset="-78"/>
            </a:rPr>
            <a:t>إخطار </a:t>
          </a:r>
          <a:r>
            <a:rPr lang="ar-KW" sz="3600" b="1" kern="1200" dirty="0" smtClean="0">
              <a:solidFill>
                <a:srgbClr val="8C8A26"/>
              </a:solidFill>
              <a:latin typeface="+mj-lt"/>
              <a:ea typeface="+mj-ea"/>
              <a:cs typeface="mohammad bold art 1" pitchFamily="2" charset="-78"/>
            </a:rPr>
            <a:t>جيد</a:t>
          </a:r>
          <a:endParaRPr lang="en-US" sz="3600" b="1" kern="1200" dirty="0">
            <a:solidFill>
              <a:srgbClr val="8C8A26"/>
            </a:solidFill>
            <a:latin typeface="+mj-lt"/>
            <a:ea typeface="+mj-ea"/>
            <a:cs typeface="mohammad bold art 1" pitchFamily="2" charset="-78"/>
          </a:endParaRPr>
        </a:p>
      </dgm:t>
    </dgm:pt>
    <dgm:pt modelId="{AC569EAF-31A7-4A15-96FF-139D44A0FA37}" type="parTrans" cxnId="{F8E5316D-2585-4BB0-B533-93D63D793C32}">
      <dgm:prSet/>
      <dgm:spPr/>
      <dgm:t>
        <a:bodyPr/>
        <a:lstStyle/>
        <a:p>
          <a:endParaRPr lang="en-US"/>
        </a:p>
      </dgm:t>
    </dgm:pt>
    <dgm:pt modelId="{8025DDD2-9443-431E-90AB-19283F2E2370}" type="sibTrans" cxnId="{F8E5316D-2585-4BB0-B533-93D63D793C32}">
      <dgm:prSet/>
      <dgm:spPr/>
      <dgm:t>
        <a:bodyPr/>
        <a:lstStyle/>
        <a:p>
          <a:endParaRPr lang="en-US"/>
        </a:p>
      </dgm:t>
    </dgm:pt>
    <dgm:pt modelId="{2F56C349-F716-480D-9C44-9D4863188422}" type="pres">
      <dgm:prSet presAssocID="{1BD920E3-29D4-4410-A9EF-9434AB90618F}" presName="linearFlow" presStyleCnt="0">
        <dgm:presLayoutVars>
          <dgm:dir val="rev"/>
          <dgm:resizeHandles val="exact"/>
        </dgm:presLayoutVars>
      </dgm:prSet>
      <dgm:spPr/>
    </dgm:pt>
    <dgm:pt modelId="{0EB6E94F-EC26-4312-A064-C4DF4DCD67DB}" type="pres">
      <dgm:prSet presAssocID="{C958023A-AC58-436C-9E48-50154D3B387E}" presName="node" presStyleLbl="node1" presStyleIdx="0" presStyleCnt="3">
        <dgm:presLayoutVars>
          <dgm:bulletEnabled val="1"/>
        </dgm:presLayoutVars>
      </dgm:prSet>
      <dgm:spPr/>
      <dgm:t>
        <a:bodyPr/>
        <a:lstStyle/>
        <a:p>
          <a:endParaRPr lang="en-US"/>
        </a:p>
      </dgm:t>
    </dgm:pt>
    <dgm:pt modelId="{71BC3655-1F0A-495D-99E0-12042AFB6D69}" type="pres">
      <dgm:prSet presAssocID="{527923C2-E245-47F9-8FC0-68738A50A983}" presName="spacerL" presStyleCnt="0"/>
      <dgm:spPr/>
    </dgm:pt>
    <dgm:pt modelId="{769A6CF5-911E-4DF3-9CB0-F4EE5C0BAE29}" type="pres">
      <dgm:prSet presAssocID="{527923C2-E245-47F9-8FC0-68738A50A983}" presName="sibTrans" presStyleLbl="sibTrans2D1" presStyleIdx="0" presStyleCnt="2"/>
      <dgm:spPr/>
      <dgm:t>
        <a:bodyPr/>
        <a:lstStyle/>
        <a:p>
          <a:endParaRPr lang="en-US"/>
        </a:p>
      </dgm:t>
    </dgm:pt>
    <dgm:pt modelId="{7E08DD06-68F6-4417-8078-37DAAE5C1DAC}" type="pres">
      <dgm:prSet presAssocID="{527923C2-E245-47F9-8FC0-68738A50A983}" presName="spacerR" presStyleCnt="0"/>
      <dgm:spPr/>
    </dgm:pt>
    <dgm:pt modelId="{1CC4003C-F026-4A5A-A5B4-90E21B71D4EA}" type="pres">
      <dgm:prSet presAssocID="{9776E8A9-FD50-4F35-9579-C58D21EF8BB4}" presName="node" presStyleLbl="node1" presStyleIdx="1" presStyleCnt="3">
        <dgm:presLayoutVars>
          <dgm:bulletEnabled val="1"/>
        </dgm:presLayoutVars>
      </dgm:prSet>
      <dgm:spPr/>
      <dgm:t>
        <a:bodyPr/>
        <a:lstStyle/>
        <a:p>
          <a:endParaRPr lang="en-US"/>
        </a:p>
      </dgm:t>
    </dgm:pt>
    <dgm:pt modelId="{9E37C6AF-B8F7-4B12-A987-339A63850C96}" type="pres">
      <dgm:prSet presAssocID="{E9838304-C285-464D-B357-051A78C2FA80}" presName="spacerL" presStyleCnt="0"/>
      <dgm:spPr/>
    </dgm:pt>
    <dgm:pt modelId="{C7713AA7-B2D2-42AA-A0D9-5573D3CCC2E0}" type="pres">
      <dgm:prSet presAssocID="{E9838304-C285-464D-B357-051A78C2FA80}" presName="sibTrans" presStyleLbl="sibTrans2D1" presStyleIdx="1" presStyleCnt="2"/>
      <dgm:spPr/>
      <dgm:t>
        <a:bodyPr/>
        <a:lstStyle/>
        <a:p>
          <a:endParaRPr lang="en-US"/>
        </a:p>
      </dgm:t>
    </dgm:pt>
    <dgm:pt modelId="{EC5DC582-C2E8-42B6-ACBB-075A06C9335E}" type="pres">
      <dgm:prSet presAssocID="{E9838304-C285-464D-B357-051A78C2FA80}" presName="spacerR" presStyleCnt="0"/>
      <dgm:spPr/>
    </dgm:pt>
    <dgm:pt modelId="{91F13591-6EB5-4C40-B9F4-54FCF95D0A8C}" type="pres">
      <dgm:prSet presAssocID="{7B3037E0-D844-49FF-887B-040A6A1F01D1}" presName="node" presStyleLbl="node1" presStyleIdx="2" presStyleCnt="3">
        <dgm:presLayoutVars>
          <dgm:bulletEnabled val="1"/>
        </dgm:presLayoutVars>
      </dgm:prSet>
      <dgm:spPr/>
      <dgm:t>
        <a:bodyPr/>
        <a:lstStyle/>
        <a:p>
          <a:endParaRPr lang="en-US"/>
        </a:p>
      </dgm:t>
    </dgm:pt>
  </dgm:ptLst>
  <dgm:cxnLst>
    <dgm:cxn modelId="{06EA7E8D-5D3F-4909-95CF-8E0053C2DFBF}" type="presOf" srcId="{E9838304-C285-464D-B357-051A78C2FA80}" destId="{C7713AA7-B2D2-42AA-A0D9-5573D3CCC2E0}" srcOrd="0" destOrd="0" presId="urn:microsoft.com/office/officeart/2005/8/layout/equation1"/>
    <dgm:cxn modelId="{88DFE4E7-9C0B-4832-B817-0E31592CB9D3}" type="presOf" srcId="{527923C2-E245-47F9-8FC0-68738A50A983}" destId="{769A6CF5-911E-4DF3-9CB0-F4EE5C0BAE29}" srcOrd="0" destOrd="0" presId="urn:microsoft.com/office/officeart/2005/8/layout/equation1"/>
    <dgm:cxn modelId="{BFD35C97-CB1F-454F-91F2-A9ED51D3EBEE}" type="presOf" srcId="{7B3037E0-D844-49FF-887B-040A6A1F01D1}" destId="{91F13591-6EB5-4C40-B9F4-54FCF95D0A8C}" srcOrd="0" destOrd="0" presId="urn:microsoft.com/office/officeart/2005/8/layout/equation1"/>
    <dgm:cxn modelId="{F8E5316D-2585-4BB0-B533-93D63D793C32}" srcId="{1BD920E3-29D4-4410-A9EF-9434AB90618F}" destId="{7B3037E0-D844-49FF-887B-040A6A1F01D1}" srcOrd="2" destOrd="0" parTransId="{AC569EAF-31A7-4A15-96FF-139D44A0FA37}" sibTransId="{8025DDD2-9443-431E-90AB-19283F2E2370}"/>
    <dgm:cxn modelId="{34FA506F-9578-4D53-8EEE-2F0051419101}" type="presOf" srcId="{C958023A-AC58-436C-9E48-50154D3B387E}" destId="{0EB6E94F-EC26-4312-A064-C4DF4DCD67DB}" srcOrd="0" destOrd="0" presId="urn:microsoft.com/office/officeart/2005/8/layout/equation1"/>
    <dgm:cxn modelId="{6045DA89-2302-4200-894E-BF6D1A2ED8C7}" srcId="{1BD920E3-29D4-4410-A9EF-9434AB90618F}" destId="{C958023A-AC58-436C-9E48-50154D3B387E}" srcOrd="0" destOrd="0" parTransId="{D63E84D4-65B8-4C08-AB86-4FFA2F88953A}" sibTransId="{527923C2-E245-47F9-8FC0-68738A50A983}"/>
    <dgm:cxn modelId="{45EC30D5-0A50-4337-96AB-DB6FB2CE8CC1}" type="presOf" srcId="{1BD920E3-29D4-4410-A9EF-9434AB90618F}" destId="{2F56C349-F716-480D-9C44-9D4863188422}" srcOrd="0" destOrd="0" presId="urn:microsoft.com/office/officeart/2005/8/layout/equation1"/>
    <dgm:cxn modelId="{0A56638F-BF1A-407C-85C2-BC7CD67E94C5}" type="presOf" srcId="{9776E8A9-FD50-4F35-9579-C58D21EF8BB4}" destId="{1CC4003C-F026-4A5A-A5B4-90E21B71D4EA}" srcOrd="0" destOrd="0" presId="urn:microsoft.com/office/officeart/2005/8/layout/equation1"/>
    <dgm:cxn modelId="{AB05341F-937C-4885-96A3-862B8828E395}" srcId="{1BD920E3-29D4-4410-A9EF-9434AB90618F}" destId="{9776E8A9-FD50-4F35-9579-C58D21EF8BB4}" srcOrd="1" destOrd="0" parTransId="{EFF62C2B-73AB-426D-B947-36B0EAAE7A1F}" sibTransId="{E9838304-C285-464D-B357-051A78C2FA80}"/>
    <dgm:cxn modelId="{911820FE-231A-4BD2-B2E3-D9825A566929}" type="presParOf" srcId="{2F56C349-F716-480D-9C44-9D4863188422}" destId="{0EB6E94F-EC26-4312-A064-C4DF4DCD67DB}" srcOrd="0" destOrd="0" presId="urn:microsoft.com/office/officeart/2005/8/layout/equation1"/>
    <dgm:cxn modelId="{20C26ACB-F8ED-450F-B1BF-A54C8D937AC7}" type="presParOf" srcId="{2F56C349-F716-480D-9C44-9D4863188422}" destId="{71BC3655-1F0A-495D-99E0-12042AFB6D69}" srcOrd="1" destOrd="0" presId="urn:microsoft.com/office/officeart/2005/8/layout/equation1"/>
    <dgm:cxn modelId="{7608ED67-0CCA-4706-99F4-FC0FDB69D3BB}" type="presParOf" srcId="{2F56C349-F716-480D-9C44-9D4863188422}" destId="{769A6CF5-911E-4DF3-9CB0-F4EE5C0BAE29}" srcOrd="2" destOrd="0" presId="urn:microsoft.com/office/officeart/2005/8/layout/equation1"/>
    <dgm:cxn modelId="{E5890474-3BA1-4983-8433-87AB59FBD4B9}" type="presParOf" srcId="{2F56C349-F716-480D-9C44-9D4863188422}" destId="{7E08DD06-68F6-4417-8078-37DAAE5C1DAC}" srcOrd="3" destOrd="0" presId="urn:microsoft.com/office/officeart/2005/8/layout/equation1"/>
    <dgm:cxn modelId="{31BF99D3-DFFD-4F32-BE1B-6764EC6B1350}" type="presParOf" srcId="{2F56C349-F716-480D-9C44-9D4863188422}" destId="{1CC4003C-F026-4A5A-A5B4-90E21B71D4EA}" srcOrd="4" destOrd="0" presId="urn:microsoft.com/office/officeart/2005/8/layout/equation1"/>
    <dgm:cxn modelId="{351E1D10-8278-45E7-93FE-4FB66D132752}" type="presParOf" srcId="{2F56C349-F716-480D-9C44-9D4863188422}" destId="{9E37C6AF-B8F7-4B12-A987-339A63850C96}" srcOrd="5" destOrd="0" presId="urn:microsoft.com/office/officeart/2005/8/layout/equation1"/>
    <dgm:cxn modelId="{85C136BA-AB31-4E3C-95D6-3CBDBBCB8D40}" type="presParOf" srcId="{2F56C349-F716-480D-9C44-9D4863188422}" destId="{C7713AA7-B2D2-42AA-A0D9-5573D3CCC2E0}" srcOrd="6" destOrd="0" presId="urn:microsoft.com/office/officeart/2005/8/layout/equation1"/>
    <dgm:cxn modelId="{1CB4DFA9-DDA2-4991-A341-35724D9FE855}" type="presParOf" srcId="{2F56C349-F716-480D-9C44-9D4863188422}" destId="{EC5DC582-C2E8-42B6-ACBB-075A06C9335E}" srcOrd="7" destOrd="0" presId="urn:microsoft.com/office/officeart/2005/8/layout/equation1"/>
    <dgm:cxn modelId="{7218841F-27BD-43D9-A06A-53F0E4B7DB26}" type="presParOf" srcId="{2F56C349-F716-480D-9C44-9D4863188422}" destId="{91F13591-6EB5-4C40-B9F4-54FCF95D0A8C}" srcOrd="8" destOrd="0" presId="urn:microsoft.com/office/officeart/2005/8/layout/equation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6E94F-EC26-4312-A064-C4DF4DCD67DB}">
      <dsp:nvSpPr>
        <dsp:cNvPr id="0" name=""/>
        <dsp:cNvSpPr/>
      </dsp:nvSpPr>
      <dsp:spPr>
        <a:xfrm>
          <a:off x="5874254" y="633506"/>
          <a:ext cx="1685314" cy="1685314"/>
        </a:xfrm>
        <a:prstGeom prst="ellips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KW" sz="1600" b="1" kern="1200" dirty="0" smtClean="0"/>
            <a:t>نموذج اعرف عميلك جيد </a:t>
          </a:r>
        </a:p>
        <a:p>
          <a:pPr lvl="0" algn="ctr" defTabSz="711200">
            <a:lnSpc>
              <a:spcPct val="90000"/>
            </a:lnSpc>
            <a:spcBef>
              <a:spcPct val="0"/>
            </a:spcBef>
            <a:spcAft>
              <a:spcPct val="35000"/>
            </a:spcAft>
          </a:pPr>
          <a:r>
            <a:rPr lang="ar-KW" sz="1600" b="1" kern="1200" dirty="0" smtClean="0"/>
            <a:t>أو</a:t>
          </a:r>
        </a:p>
        <a:p>
          <a:pPr lvl="0" algn="ctr" defTabSz="711200">
            <a:lnSpc>
              <a:spcPct val="90000"/>
            </a:lnSpc>
            <a:spcBef>
              <a:spcPct val="0"/>
            </a:spcBef>
            <a:spcAft>
              <a:spcPct val="35000"/>
            </a:spcAft>
          </a:pPr>
          <a:r>
            <a:rPr lang="ar-KW" sz="1600" b="1" kern="1200" dirty="0" smtClean="0"/>
            <a:t>نموذج تحديث للبيانات جيد</a:t>
          </a:r>
        </a:p>
        <a:p>
          <a:pPr lvl="0" algn="ctr" defTabSz="711200">
            <a:lnSpc>
              <a:spcPct val="90000"/>
            </a:lnSpc>
            <a:spcBef>
              <a:spcPct val="0"/>
            </a:spcBef>
            <a:spcAft>
              <a:spcPct val="35000"/>
            </a:spcAft>
          </a:pPr>
          <a:endParaRPr lang="en-US" sz="900" kern="1200" dirty="0"/>
        </a:p>
      </dsp:txBody>
      <dsp:txXfrm>
        <a:off x="6121063" y="880315"/>
        <a:ext cx="1191696" cy="1191696"/>
      </dsp:txXfrm>
    </dsp:sp>
    <dsp:sp modelId="{769A6CF5-911E-4DF3-9CB0-F4EE5C0BAE29}">
      <dsp:nvSpPr>
        <dsp:cNvPr id="0" name=""/>
        <dsp:cNvSpPr/>
      </dsp:nvSpPr>
      <dsp:spPr>
        <a:xfrm>
          <a:off x="4759924" y="987422"/>
          <a:ext cx="977482" cy="977482"/>
        </a:xfrm>
        <a:prstGeom prst="mathPlus">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4889489" y="1361211"/>
        <a:ext cx="718352" cy="229904"/>
      </dsp:txXfrm>
    </dsp:sp>
    <dsp:sp modelId="{1CC4003C-F026-4A5A-A5B4-90E21B71D4EA}">
      <dsp:nvSpPr>
        <dsp:cNvPr id="0" name=""/>
        <dsp:cNvSpPr/>
      </dsp:nvSpPr>
      <dsp:spPr>
        <a:xfrm>
          <a:off x="2937762" y="633506"/>
          <a:ext cx="1685314" cy="1685314"/>
        </a:xfrm>
        <a:prstGeom prst="ellips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KW" sz="1600" b="1" kern="1200" dirty="0" smtClean="0"/>
            <a:t>إجراءات لمراقبة العمليات ومقارنتها بالمعلومات المتعلقة بالعميل</a:t>
          </a:r>
          <a:endParaRPr lang="en-US" sz="1600" b="1" kern="1200" dirty="0"/>
        </a:p>
      </dsp:txBody>
      <dsp:txXfrm>
        <a:off x="3184571" y="880315"/>
        <a:ext cx="1191696" cy="1191696"/>
      </dsp:txXfrm>
    </dsp:sp>
    <dsp:sp modelId="{C7713AA7-B2D2-42AA-A0D9-5573D3CCC2E0}">
      <dsp:nvSpPr>
        <dsp:cNvPr id="0" name=""/>
        <dsp:cNvSpPr/>
      </dsp:nvSpPr>
      <dsp:spPr>
        <a:xfrm>
          <a:off x="1823433" y="987422"/>
          <a:ext cx="977482" cy="977482"/>
        </a:xfrm>
        <a:prstGeom prst="mathEqual">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822450">
            <a:lnSpc>
              <a:spcPct val="90000"/>
            </a:lnSpc>
            <a:spcBef>
              <a:spcPct val="0"/>
            </a:spcBef>
            <a:spcAft>
              <a:spcPct val="35000"/>
            </a:spcAft>
          </a:pPr>
          <a:endParaRPr lang="en-US" sz="4100" kern="1200"/>
        </a:p>
      </dsp:txBody>
      <dsp:txXfrm>
        <a:off x="1952998" y="1188783"/>
        <a:ext cx="718352" cy="574760"/>
      </dsp:txXfrm>
    </dsp:sp>
    <dsp:sp modelId="{91F13591-6EB5-4C40-B9F4-54FCF95D0A8C}">
      <dsp:nvSpPr>
        <dsp:cNvPr id="0" name=""/>
        <dsp:cNvSpPr/>
      </dsp:nvSpPr>
      <dsp:spPr>
        <a:xfrm>
          <a:off x="1271" y="633506"/>
          <a:ext cx="1685314" cy="1685314"/>
        </a:xfrm>
        <a:prstGeom prst="ellips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914400" rtl="1" eaLnBrk="1" latinLnBrk="0" hangingPunct="1">
            <a:lnSpc>
              <a:spcPct val="90000"/>
            </a:lnSpc>
            <a:spcBef>
              <a:spcPct val="0"/>
            </a:spcBef>
            <a:spcAft>
              <a:spcPct val="35000"/>
            </a:spcAft>
            <a:buNone/>
          </a:pPr>
          <a:r>
            <a:rPr lang="ar-KW" sz="3600" b="1" kern="1200" dirty="0" smtClean="0">
              <a:solidFill>
                <a:srgbClr val="8C8A26"/>
              </a:solidFill>
              <a:latin typeface="+mj-lt"/>
              <a:ea typeface="+mj-ea"/>
              <a:cs typeface="mohammad bold art 1" pitchFamily="2" charset="-78"/>
            </a:rPr>
            <a:t>إخطار </a:t>
          </a:r>
          <a:r>
            <a:rPr lang="ar-KW" sz="3600" b="1" kern="1200" dirty="0" smtClean="0">
              <a:solidFill>
                <a:srgbClr val="8C8A26"/>
              </a:solidFill>
              <a:latin typeface="+mj-lt"/>
              <a:ea typeface="+mj-ea"/>
              <a:cs typeface="mohammad bold art 1" pitchFamily="2" charset="-78"/>
            </a:rPr>
            <a:t>جيد</a:t>
          </a:r>
          <a:endParaRPr lang="en-US" sz="3600" b="1" kern="1200" dirty="0">
            <a:solidFill>
              <a:srgbClr val="8C8A26"/>
            </a:solidFill>
            <a:latin typeface="+mj-lt"/>
            <a:ea typeface="+mj-ea"/>
            <a:cs typeface="mohammad bold art 1" pitchFamily="2" charset="-78"/>
          </a:endParaRPr>
        </a:p>
      </dsp:txBody>
      <dsp:txXfrm>
        <a:off x="248080" y="880315"/>
        <a:ext cx="1191696" cy="1191696"/>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411"/>
          </a:xfrm>
          <a:prstGeom prst="rect">
            <a:avLst/>
          </a:prstGeom>
        </p:spPr>
        <p:txBody>
          <a:bodyPr vert="horz" lIns="91430" tIns="45715" rIns="91430" bIns="45715" rtlCol="0"/>
          <a:lstStyle>
            <a:lvl1pPr algn="l">
              <a:defRPr sz="1200"/>
            </a:lvl1pPr>
          </a:lstStyle>
          <a:p>
            <a:endParaRPr lang="en-GB"/>
          </a:p>
        </p:txBody>
      </p:sp>
      <p:sp>
        <p:nvSpPr>
          <p:cNvPr id="3" name="Date Placeholder 2"/>
          <p:cNvSpPr>
            <a:spLocks noGrp="1"/>
          </p:cNvSpPr>
          <p:nvPr>
            <p:ph type="dt" idx="1"/>
          </p:nvPr>
        </p:nvSpPr>
        <p:spPr>
          <a:xfrm>
            <a:off x="3850443" y="1"/>
            <a:ext cx="2945659" cy="496411"/>
          </a:xfrm>
          <a:prstGeom prst="rect">
            <a:avLst/>
          </a:prstGeom>
        </p:spPr>
        <p:txBody>
          <a:bodyPr vert="horz" lIns="91430" tIns="45715" rIns="91430" bIns="45715" rtlCol="0"/>
          <a:lstStyle>
            <a:lvl1pPr algn="r">
              <a:defRPr sz="1200"/>
            </a:lvl1pPr>
          </a:lstStyle>
          <a:p>
            <a:fld id="{BBE773D9-08DD-45C3-B6EA-7EBBB2591AFA}" type="datetimeFigureOut">
              <a:rPr lang="en-GB" smtClean="0"/>
              <a:t>11/05/2016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0" tIns="45715" rIns="91430" bIns="45715" rtlCol="0" anchor="ctr"/>
          <a:lstStyle/>
          <a:p>
            <a:endParaRPr lang="en-GB"/>
          </a:p>
        </p:txBody>
      </p:sp>
      <p:sp>
        <p:nvSpPr>
          <p:cNvPr id="5" name="Notes Placeholder 4"/>
          <p:cNvSpPr>
            <a:spLocks noGrp="1"/>
          </p:cNvSpPr>
          <p:nvPr>
            <p:ph type="body" sz="quarter" idx="3"/>
          </p:nvPr>
        </p:nvSpPr>
        <p:spPr>
          <a:xfrm>
            <a:off x="679768" y="4715908"/>
            <a:ext cx="5438140" cy="4467701"/>
          </a:xfrm>
          <a:prstGeom prst="rect">
            <a:avLst/>
          </a:prstGeom>
        </p:spPr>
        <p:txBody>
          <a:bodyPr vert="horz" lIns="91430" tIns="45715" rIns="91430" bIns="457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30092"/>
            <a:ext cx="2945659" cy="496411"/>
          </a:xfrm>
          <a:prstGeom prst="rect">
            <a:avLst/>
          </a:prstGeom>
        </p:spPr>
        <p:txBody>
          <a:bodyPr vert="horz" lIns="91430" tIns="45715" rIns="91430" bIns="45715"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2"/>
            <a:ext cx="2945659" cy="496411"/>
          </a:xfrm>
          <a:prstGeom prst="rect">
            <a:avLst/>
          </a:prstGeom>
        </p:spPr>
        <p:txBody>
          <a:bodyPr vert="horz" lIns="91430" tIns="45715" rIns="91430" bIns="45715"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3383619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3185890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4406453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34885073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43305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188765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4183425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10706218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1959963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1412202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110888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11/05/2016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11/05/2016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11/05/2016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11/05/2016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Public</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tiff"/><Relationship Id="rId7" Type="http://schemas.openxmlformats.org/officeDocument/2006/relationships/diagramQuickStyle" Target="../diagrams/quickStyle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cs typeface="mohammad bold art 1" pitchFamily="2" charset="-78"/>
              </a:rPr>
              <a:t/>
            </a:r>
            <a:br>
              <a:rPr lang="en-US" sz="4800" b="1" dirty="0" smtClean="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1843608" y="2276872"/>
            <a:ext cx="6400800" cy="2616696"/>
          </a:xfrm>
        </p:spPr>
        <p:txBody>
          <a:bodyPr>
            <a:normAutofit/>
          </a:bodyPr>
          <a:lstStyle/>
          <a:p>
            <a:pPr rtl="1"/>
            <a:r>
              <a:rPr lang="ar-KW" sz="3600" b="1" dirty="0" smtClean="0">
                <a:solidFill>
                  <a:srgbClr val="1F497D"/>
                </a:solidFill>
                <a:cs typeface="mohammad bold art 1" pitchFamily="2" charset="-78"/>
              </a:rPr>
              <a:t>مكافحة غسل الأموال وتمويل الإرهاب</a:t>
            </a:r>
          </a:p>
          <a:p>
            <a:pPr rtl="1"/>
            <a:r>
              <a:rPr lang="ar-KW" sz="2800" b="1" dirty="0" smtClean="0">
                <a:solidFill>
                  <a:srgbClr val="1F497D"/>
                </a:solidFill>
                <a:cs typeface="mohammad bold art 1" pitchFamily="2" charset="-78"/>
              </a:rPr>
              <a:t>إدارة الرقابة المكتبية – قطاع الإشراف </a:t>
            </a:r>
          </a:p>
          <a:p>
            <a:pPr rtl="1"/>
            <a:r>
              <a:rPr lang="en-US" sz="2800" b="1" dirty="0" smtClean="0">
                <a:solidFill>
                  <a:srgbClr val="1F497D"/>
                </a:solidFill>
                <a:cs typeface="mohammad bold art 1" pitchFamily="2" charset="-78"/>
              </a:rPr>
              <a:t>17</a:t>
            </a:r>
            <a:r>
              <a:rPr lang="ar-KW" sz="2800" b="1" dirty="0" smtClean="0">
                <a:solidFill>
                  <a:srgbClr val="1F497D"/>
                </a:solidFill>
                <a:cs typeface="mohammad bold art 1" pitchFamily="2" charset="-78"/>
              </a:rPr>
              <a:t> مايو </a:t>
            </a:r>
            <a:r>
              <a:rPr lang="en-US" sz="2800" b="1" dirty="0" smtClean="0">
                <a:solidFill>
                  <a:srgbClr val="1F497D"/>
                </a:solidFill>
                <a:cs typeface="mohammad bold art 1" pitchFamily="2" charset="-78"/>
              </a:rPr>
              <a:t>2016</a:t>
            </a:r>
            <a:endParaRPr lang="ar-KW" sz="2800" b="1" dirty="0" smtClean="0">
              <a:solidFill>
                <a:srgbClr val="1F497D"/>
              </a:solidFill>
              <a:cs typeface="mohammad bold art 1" pitchFamily="2" charset="-78"/>
            </a:endParaRP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Calibri" pitchFamily="34" charset="0"/>
                <a:cs typeface="mohammad bold art 1" pitchFamily="2" charset="-78"/>
              </a:rPr>
              <a:t>الجزء </a:t>
            </a:r>
            <a:r>
              <a:rPr lang="ar-KW" sz="2000" b="1" dirty="0" smtClean="0">
                <a:solidFill>
                  <a:schemeClr val="tx2"/>
                </a:solidFill>
                <a:latin typeface="Calibri" pitchFamily="34" charset="0"/>
                <a:cs typeface="mohammad bold art 1" pitchFamily="2" charset="-78"/>
              </a:rPr>
              <a:t>الثالث/ المبالغ النقدية</a:t>
            </a:r>
            <a:endParaRPr lang="en-US" sz="2000" dirty="0">
              <a:solidFill>
                <a:schemeClr val="tx2"/>
              </a:solidFill>
              <a:cs typeface="mohammad bold art 1" pitchFamily="2" charset="-78"/>
            </a:endParaRPr>
          </a:p>
        </p:txBody>
      </p:sp>
      <p:sp>
        <p:nvSpPr>
          <p:cNvPr id="3" name="Content Placeholder 2"/>
          <p:cNvSpPr>
            <a:spLocks noGrp="1"/>
          </p:cNvSpPr>
          <p:nvPr>
            <p:ph idx="1"/>
          </p:nvPr>
        </p:nvSpPr>
        <p:spPr>
          <a:xfrm>
            <a:off x="395536" y="1295402"/>
            <a:ext cx="8229600" cy="4715346"/>
          </a:xfrm>
        </p:spPr>
        <p:txBody>
          <a:bodyPr>
            <a:normAutofit/>
          </a:bodyPr>
          <a:lstStyle/>
          <a:p>
            <a:pPr marL="0" lvl="0" indent="0" algn="just" rtl="1" fontAlgn="base">
              <a:lnSpc>
                <a:spcPts val="2500"/>
              </a:lnSpc>
              <a:spcBef>
                <a:spcPct val="0"/>
              </a:spcBef>
              <a:buNone/>
            </a:pPr>
            <a:endParaRPr lang="ar-KW" sz="800" b="1"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Wingdings" panose="05000000000000000000" pitchFamily="2" charset="2"/>
              <a:buChar char="§"/>
            </a:pPr>
            <a:r>
              <a:rPr lang="ar-KW" sz="1800" u="sng" dirty="0" smtClean="0">
                <a:solidFill>
                  <a:schemeClr val="tx2"/>
                </a:solidFill>
                <a:latin typeface="Calibri" pitchFamily="34" charset="0"/>
                <a:cs typeface="mohammad bold art 1" pitchFamily="2" charset="-78"/>
              </a:rPr>
              <a:t>مادة (</a:t>
            </a:r>
            <a:r>
              <a:rPr lang="en-US" sz="1800" u="sng" dirty="0" smtClean="0">
                <a:solidFill>
                  <a:schemeClr val="tx2"/>
                </a:solidFill>
                <a:latin typeface="Calibri" pitchFamily="34" charset="0"/>
                <a:cs typeface="mohammad bold art 1" pitchFamily="2" charset="-78"/>
              </a:rPr>
              <a:t>8-2</a:t>
            </a:r>
            <a:r>
              <a:rPr lang="ar-KW" sz="1800" u="sng" dirty="0" smtClean="0">
                <a:solidFill>
                  <a:schemeClr val="tx2"/>
                </a:solidFill>
                <a:latin typeface="Calibri" pitchFamily="34" charset="0"/>
                <a:cs typeface="mohammad bold art 1" pitchFamily="2" charset="-78"/>
              </a:rPr>
              <a:t>)</a:t>
            </a:r>
            <a:r>
              <a:rPr lang="en-US" sz="1800" u="sng" dirty="0" smtClean="0">
                <a:solidFill>
                  <a:schemeClr val="tx2"/>
                </a:solidFill>
                <a:latin typeface="Calibri" pitchFamily="34" charset="0"/>
                <a:cs typeface="mohammad bold art 1" pitchFamily="2" charset="-78"/>
              </a:rPr>
              <a:t> </a:t>
            </a:r>
            <a:r>
              <a:rPr lang="ar-KW" sz="1800" u="sng" dirty="0" smtClean="0">
                <a:solidFill>
                  <a:schemeClr val="tx2"/>
                </a:solidFill>
                <a:latin typeface="Calibri" pitchFamily="34" charset="0"/>
                <a:cs typeface="mohammad bold art 1" pitchFamily="2" charset="-78"/>
              </a:rPr>
              <a:t> : المبالغ النقدية</a:t>
            </a:r>
            <a:endParaRPr lang="ar-KW" sz="600" dirty="0">
              <a:solidFill>
                <a:schemeClr val="tx2"/>
              </a:solidFill>
              <a:latin typeface="Calibri" pitchFamily="34" charset="0"/>
              <a:cs typeface="mohammad bold art 1" pitchFamily="2" charset="-78"/>
            </a:endParaRPr>
          </a:p>
          <a:p>
            <a:pPr marL="0" indent="0" algn="just" rtl="1">
              <a:buNone/>
            </a:pPr>
            <a:r>
              <a:rPr lang="ar-KW" sz="1800" dirty="0">
                <a:solidFill>
                  <a:schemeClr val="tx2"/>
                </a:solidFill>
                <a:latin typeface="Calibri" pitchFamily="34" charset="0"/>
                <a:cs typeface="mohammad bold art 1" pitchFamily="2" charset="-78"/>
              </a:rPr>
              <a:t>يجب على الشخص المرخص له عدم قبول التعامل بمبالغ نقدية سائلة من العميل لغرض استثماري أو مقابل خدمة قدمها إلى العميل سواءً في بداية علاقة العمل أم خلالها</a:t>
            </a:r>
            <a:r>
              <a:rPr lang="ar-KW" sz="1800" dirty="0" smtClean="0">
                <a:solidFill>
                  <a:schemeClr val="tx2"/>
                </a:solidFill>
                <a:latin typeface="Calibri" pitchFamily="34" charset="0"/>
                <a:cs typeface="mohammad bold art 1" pitchFamily="2" charset="-78"/>
              </a:rPr>
              <a:t>.</a:t>
            </a:r>
          </a:p>
          <a:p>
            <a:pPr marL="0" indent="0" algn="just" rtl="1">
              <a:buNone/>
            </a:pPr>
            <a:endParaRPr lang="ar-KW" sz="1000" dirty="0">
              <a:solidFill>
                <a:schemeClr val="tx2"/>
              </a:solidFill>
              <a:latin typeface="Calibri" pitchFamily="34" charset="0"/>
              <a:cs typeface="mohammad bold art 1" pitchFamily="2" charset="-78"/>
            </a:endParaRPr>
          </a:p>
          <a:p>
            <a:pPr marL="0" indent="0" algn="just" rtl="1">
              <a:buNone/>
            </a:pPr>
            <a:r>
              <a:rPr lang="ar-KW" sz="1800" dirty="0" smtClean="0">
                <a:solidFill>
                  <a:schemeClr val="tx2"/>
                </a:solidFill>
                <a:latin typeface="Calibri" pitchFamily="34" charset="0"/>
                <a:cs typeface="mohammad bold art 1" pitchFamily="2" charset="-78"/>
              </a:rPr>
              <a:t>ويستثنى </a:t>
            </a:r>
            <a:r>
              <a:rPr lang="ar-KW" sz="1800" dirty="0">
                <a:solidFill>
                  <a:schemeClr val="tx2"/>
                </a:solidFill>
                <a:latin typeface="Calibri" pitchFamily="34" charset="0"/>
                <a:cs typeface="mohammad bold art 1" pitchFamily="2" charset="-78"/>
              </a:rPr>
              <a:t>من ذلك الرسوم الرمزية للخدمات التي يقدمها الشخص المرخص له مثل رسوم فتح الحساب، ورسوم طباعة المستندات والشهادات بأنواعها المختلفة، وغيرها من الخدمات التي يقدمها الشخص المرخص له، وفقاً للضوابط التالية:</a:t>
            </a:r>
            <a:endParaRPr lang="en-US" sz="1800" dirty="0">
              <a:solidFill>
                <a:schemeClr val="tx2"/>
              </a:solidFill>
              <a:latin typeface="Calibri" pitchFamily="34" charset="0"/>
              <a:cs typeface="mohammad bold art 1" pitchFamily="2" charset="-78"/>
            </a:endParaRPr>
          </a:p>
          <a:p>
            <a:pPr lvl="0" algn="just" rtl="1">
              <a:buFont typeface="+mj-lt"/>
              <a:buAutoNum type="arabicPeriod"/>
            </a:pPr>
            <a:r>
              <a:rPr lang="ar-KW" sz="1800" dirty="0">
                <a:solidFill>
                  <a:schemeClr val="tx2"/>
                </a:solidFill>
                <a:latin typeface="Calibri" pitchFamily="34" charset="0"/>
                <a:cs typeface="mohammad bold art 1" pitchFamily="2" charset="-78"/>
              </a:rPr>
              <a:t>أن تكون المبالغ مسددة من العميل أو من يمثله قانوناً.</a:t>
            </a:r>
            <a:endParaRPr lang="en-US" sz="1800" dirty="0">
              <a:solidFill>
                <a:schemeClr val="tx2"/>
              </a:solidFill>
              <a:latin typeface="Calibri" pitchFamily="34" charset="0"/>
              <a:cs typeface="mohammad bold art 1" pitchFamily="2" charset="-78"/>
            </a:endParaRPr>
          </a:p>
          <a:p>
            <a:pPr lvl="0" algn="just" rtl="1">
              <a:buFont typeface="+mj-lt"/>
              <a:buAutoNum type="arabicPeriod"/>
            </a:pPr>
            <a:r>
              <a:rPr lang="ar-KW" sz="1800" dirty="0">
                <a:solidFill>
                  <a:schemeClr val="tx2"/>
                </a:solidFill>
                <a:latin typeface="Calibri" pitchFamily="34" charset="0"/>
                <a:cs typeface="mohammad bold art 1" pitchFamily="2" charset="-78"/>
              </a:rPr>
              <a:t>أن لا يتجاوز المبلغ النقدي للخدمة مبلغ </a:t>
            </a:r>
            <a:r>
              <a:rPr lang="en-US" sz="1800" dirty="0" smtClean="0">
                <a:solidFill>
                  <a:schemeClr val="tx2"/>
                </a:solidFill>
                <a:latin typeface="Calibri" pitchFamily="34" charset="0"/>
                <a:cs typeface="mohammad bold art 1" pitchFamily="2" charset="-78"/>
              </a:rPr>
              <a:t>100</a:t>
            </a:r>
            <a:r>
              <a:rPr lang="ar-KW" sz="1800" dirty="0" smtClean="0">
                <a:solidFill>
                  <a:schemeClr val="tx2"/>
                </a:solidFill>
                <a:latin typeface="Calibri" pitchFamily="34" charset="0"/>
                <a:cs typeface="mohammad bold art 1" pitchFamily="2" charset="-78"/>
              </a:rPr>
              <a:t> </a:t>
            </a:r>
            <a:r>
              <a:rPr lang="ar-KW" sz="1800" dirty="0">
                <a:solidFill>
                  <a:schemeClr val="tx2"/>
                </a:solidFill>
                <a:latin typeface="Calibri" pitchFamily="34" charset="0"/>
                <a:cs typeface="mohammad bold art 1" pitchFamily="2" charset="-78"/>
              </a:rPr>
              <a:t>دينار كويتي.</a:t>
            </a:r>
            <a:endParaRPr lang="en-US" sz="1800" dirty="0">
              <a:solidFill>
                <a:schemeClr val="tx2"/>
              </a:solidFill>
              <a:latin typeface="Calibri" pitchFamily="34" charset="0"/>
              <a:cs typeface="mohammad bold art 1" pitchFamily="2" charset="-78"/>
            </a:endParaRPr>
          </a:p>
          <a:p>
            <a:pPr lvl="0" algn="just" rtl="1">
              <a:buFont typeface="+mj-lt"/>
              <a:buAutoNum type="arabicPeriod"/>
            </a:pPr>
            <a:r>
              <a:rPr lang="ar-KW" sz="1800" dirty="0">
                <a:solidFill>
                  <a:schemeClr val="tx2"/>
                </a:solidFill>
                <a:latin typeface="Calibri" pitchFamily="34" charset="0"/>
                <a:cs typeface="mohammad bold art 1" pitchFamily="2" charset="-78"/>
              </a:rPr>
              <a:t>أن تكون الرسوم غير قابلة للاسترداد.</a:t>
            </a:r>
            <a:endParaRPr lang="en-US" sz="1800" dirty="0">
              <a:solidFill>
                <a:schemeClr val="tx2"/>
              </a:solidFill>
              <a:latin typeface="Calibri" pitchFamily="34" charset="0"/>
              <a:cs typeface="mohammad bold art 1" pitchFamily="2" charset="-78"/>
            </a:endParaRPr>
          </a:p>
          <a:p>
            <a:pPr lvl="0" algn="just" rtl="1">
              <a:buFont typeface="+mj-lt"/>
              <a:buAutoNum type="arabicPeriod"/>
            </a:pPr>
            <a:r>
              <a:rPr lang="ar-KW" sz="1800" dirty="0">
                <a:solidFill>
                  <a:schemeClr val="tx2"/>
                </a:solidFill>
                <a:latin typeface="Calibri" pitchFamily="34" charset="0"/>
                <a:cs typeface="mohammad bold art 1" pitchFamily="2" charset="-78"/>
              </a:rPr>
              <a:t>أن يتم سداد الرسوم المستحقة على الخدمة دفعة واحدة وعدم تجزئتها.</a:t>
            </a:r>
            <a:endParaRPr lang="en-US" sz="1800" dirty="0">
              <a:solidFill>
                <a:schemeClr val="tx2"/>
              </a:solidFill>
              <a:latin typeface="Calibri" pitchFamily="34" charset="0"/>
              <a:cs typeface="mohammad bold art 1" pitchFamily="2" charset="-78"/>
            </a:endParaRPr>
          </a:p>
          <a:p>
            <a:pPr lvl="0" algn="just" rtl="1">
              <a:buFont typeface="+mj-lt"/>
              <a:buAutoNum type="arabicPeriod"/>
            </a:pPr>
            <a:r>
              <a:rPr lang="ar-KW" sz="1800" dirty="0">
                <a:solidFill>
                  <a:schemeClr val="tx2"/>
                </a:solidFill>
                <a:latin typeface="Calibri" pitchFamily="34" charset="0"/>
                <a:cs typeface="mohammad bold art 1" pitchFamily="2" charset="-78"/>
              </a:rPr>
              <a:t>أن يتم اتخاذ </a:t>
            </a:r>
            <a:r>
              <a:rPr lang="ar-KW" sz="1800" dirty="0" smtClean="0">
                <a:solidFill>
                  <a:schemeClr val="tx2"/>
                </a:solidFill>
                <a:latin typeface="Calibri" pitchFamily="34" charset="0"/>
                <a:cs typeface="mohammad bold art 1" pitchFamily="2" charset="-78"/>
              </a:rPr>
              <a:t>إجراءات </a:t>
            </a:r>
            <a:r>
              <a:rPr lang="ar-KW" sz="1800" dirty="0">
                <a:solidFill>
                  <a:schemeClr val="tx2"/>
                </a:solidFill>
                <a:latin typeface="Calibri" pitchFamily="34" charset="0"/>
                <a:cs typeface="mohammad bold art 1" pitchFamily="2" charset="-78"/>
              </a:rPr>
              <a:t>العناية الواجبة تجاه العميل مع الأخذ في الاعتبار الاخطار عن أي حالات مشتبه بها.</a:t>
            </a:r>
            <a:endParaRPr lang="en-US" sz="1800" dirty="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5802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Calibri" pitchFamily="34" charset="0"/>
                <a:cs typeface="mohammad bold art 1" pitchFamily="2" charset="-78"/>
              </a:rPr>
              <a:t>الجزء </a:t>
            </a:r>
            <a:r>
              <a:rPr lang="ar-KW" sz="2000" b="1" dirty="0" smtClean="0">
                <a:solidFill>
                  <a:schemeClr val="tx2"/>
                </a:solidFill>
                <a:latin typeface="Calibri" pitchFamily="34" charset="0"/>
                <a:cs typeface="mohammad bold art 1" pitchFamily="2" charset="-78"/>
              </a:rPr>
              <a:t>الرابع/ </a:t>
            </a:r>
            <a:r>
              <a:rPr lang="ar-KW" sz="2000" b="1" dirty="0">
                <a:solidFill>
                  <a:schemeClr val="tx2"/>
                </a:solidFill>
                <a:latin typeface="Calibri" pitchFamily="34" charset="0"/>
                <a:cs typeface="mohammad bold art 1" pitchFamily="2" charset="-78"/>
              </a:rPr>
              <a:t>الدراسة المتعلقة بتقييم المخاطر</a:t>
            </a:r>
            <a:endParaRPr lang="en-US" sz="2000" b="1"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a:xfrm>
            <a:off x="395536" y="1295402"/>
            <a:ext cx="8229600" cy="4715346"/>
          </a:xfrm>
        </p:spPr>
        <p:txBody>
          <a:bodyPr>
            <a:normAutofit/>
          </a:bodyPr>
          <a:lstStyle/>
          <a:p>
            <a:pPr marL="0" lvl="0" indent="0" algn="just" rtl="1" fontAlgn="base">
              <a:lnSpc>
                <a:spcPts val="2500"/>
              </a:lnSpc>
              <a:spcBef>
                <a:spcPct val="0"/>
              </a:spcBef>
              <a:buNone/>
            </a:pPr>
            <a:endParaRPr lang="ar-KW" sz="800" b="1"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Wingdings" panose="05000000000000000000" pitchFamily="2" charset="2"/>
              <a:buChar char="§"/>
            </a:pPr>
            <a:r>
              <a:rPr lang="ar-KW" sz="1800" dirty="0" smtClean="0">
                <a:solidFill>
                  <a:schemeClr val="tx2"/>
                </a:solidFill>
                <a:latin typeface="Calibri" pitchFamily="34" charset="0"/>
                <a:cs typeface="mohammad bold art 1" pitchFamily="2" charset="-78"/>
              </a:rPr>
              <a:t>إعداد </a:t>
            </a:r>
            <a:r>
              <a:rPr lang="ar-KW" sz="1800" dirty="0" smtClean="0">
                <a:solidFill>
                  <a:schemeClr val="tx2"/>
                </a:solidFill>
                <a:latin typeface="Calibri" pitchFamily="34" charset="0"/>
                <a:cs typeface="mohammad bold art 1" pitchFamily="2" charset="-78"/>
              </a:rPr>
              <a:t>الدراسة </a:t>
            </a:r>
            <a:r>
              <a:rPr lang="ar-KW" sz="1800" dirty="0">
                <a:solidFill>
                  <a:schemeClr val="tx2"/>
                </a:solidFill>
                <a:latin typeface="Calibri" pitchFamily="34" charset="0"/>
                <a:cs typeface="mohammad bold art 1" pitchFamily="2" charset="-78"/>
              </a:rPr>
              <a:t>المتعلقة بتقييم المخاطر</a:t>
            </a:r>
            <a:r>
              <a:rPr lang="ar-KW" sz="1800" dirty="0" smtClean="0">
                <a:solidFill>
                  <a:schemeClr val="tx2"/>
                </a:solidFill>
                <a:latin typeface="Calibri" pitchFamily="34" charset="0"/>
                <a:cs typeface="mohammad bold art 1" pitchFamily="2" charset="-78"/>
              </a:rPr>
              <a:t> هي خطوة تسبق عملية مكافحة غسل الأموال وتمويل الإرهاب.</a:t>
            </a:r>
          </a:p>
          <a:p>
            <a:pPr marL="742950" indent="-457200" algn="just" rtl="1" fontAlgn="base">
              <a:spcBef>
                <a:spcPct val="0"/>
              </a:spcBef>
              <a:spcAft>
                <a:spcPts val="600"/>
              </a:spcAft>
              <a:buFont typeface="Wingdings" panose="05000000000000000000" pitchFamily="2" charset="2"/>
              <a:buChar char="§"/>
            </a:pPr>
            <a:r>
              <a:rPr lang="ar-KW" sz="1800" dirty="0" smtClean="0">
                <a:solidFill>
                  <a:schemeClr val="tx2"/>
                </a:solidFill>
                <a:latin typeface="Calibri" pitchFamily="34" charset="0"/>
                <a:cs typeface="mohammad bold art 1" pitchFamily="2" charset="-78"/>
              </a:rPr>
              <a:t>يتعين على الشخص المرخص له عند </a:t>
            </a:r>
            <a:r>
              <a:rPr lang="ar-KW" sz="1800" dirty="0" smtClean="0">
                <a:solidFill>
                  <a:schemeClr val="tx2"/>
                </a:solidFill>
                <a:latin typeface="Calibri" pitchFamily="34" charset="0"/>
                <a:cs typeface="mohammad bold art 1" pitchFamily="2" charset="-78"/>
              </a:rPr>
              <a:t>إعداد </a:t>
            </a:r>
            <a:r>
              <a:rPr lang="ar-KW" sz="1800" dirty="0" smtClean="0">
                <a:solidFill>
                  <a:schemeClr val="tx2"/>
                </a:solidFill>
                <a:latin typeface="Calibri" pitchFamily="34" charset="0"/>
                <a:cs typeface="mohammad bold art 1" pitchFamily="2" charset="-78"/>
              </a:rPr>
              <a:t>الدراسة </a:t>
            </a:r>
            <a:r>
              <a:rPr lang="ar-KW" sz="1800" dirty="0">
                <a:solidFill>
                  <a:schemeClr val="tx2"/>
                </a:solidFill>
                <a:latin typeface="Calibri" pitchFamily="34" charset="0"/>
                <a:cs typeface="mohammad bold art 1" pitchFamily="2" charset="-78"/>
              </a:rPr>
              <a:t>سالفة الذكر </a:t>
            </a:r>
            <a:r>
              <a:rPr lang="ar-KW" sz="1800" dirty="0" smtClean="0">
                <a:solidFill>
                  <a:schemeClr val="tx2"/>
                </a:solidFill>
                <a:latin typeface="Calibri" pitchFamily="34" charset="0"/>
                <a:cs typeface="mohammad bold art 1" pitchFamily="2" charset="-78"/>
              </a:rPr>
              <a:t>الأخذ بعين الاعتبار مجموعة من العوامل وهي:</a:t>
            </a:r>
          </a:p>
          <a:p>
            <a:pPr marL="742950" indent="-457200" algn="just" rtl="1" fontAlgn="base">
              <a:spcBef>
                <a:spcPct val="0"/>
              </a:spcBef>
              <a:spcAft>
                <a:spcPts val="600"/>
              </a:spcAft>
              <a:buFont typeface="Wingdings" panose="05000000000000000000" pitchFamily="2" charset="2"/>
              <a:buChar char="§"/>
            </a:pPr>
            <a:endParaRPr lang="ar-KW" sz="400" u="sng"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المخاطر المرتبطة بالعملاء.</a:t>
            </a:r>
            <a:endParaRPr lang="en-US" sz="1800"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المخاطر المرتبطة بالبلدان أو المناطق الجغرافية التي يزاول فيها العملاء أنشطتهم أو تكون مصدر نشأة المعاملات أو وجهتها.</a:t>
            </a:r>
            <a:endParaRPr lang="en-US" sz="1800"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المخاطر المرتبطة بطبيعة المنتجات والخدمات المقدمة.</a:t>
            </a:r>
            <a:endParaRPr lang="en-US" sz="1800"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مخاطر قنوات تقديم المنتجات والخدمات.</a:t>
            </a:r>
          </a:p>
          <a:p>
            <a:pPr marL="802800" indent="0" algn="just" rtl="1" fontAlgn="base">
              <a:lnSpc>
                <a:spcPct val="110000"/>
              </a:lnSpc>
              <a:spcBef>
                <a:spcPct val="0"/>
              </a:spcBef>
              <a:spcAft>
                <a:spcPts val="600"/>
              </a:spcAft>
              <a:buNone/>
            </a:pPr>
            <a:endParaRPr lang="ar-KW" sz="400" dirty="0">
              <a:solidFill>
                <a:schemeClr val="tx2"/>
              </a:solidFill>
              <a:latin typeface="Calibri" pitchFamily="34" charset="0"/>
              <a:cs typeface="mohammad bold art 1" pitchFamily="2" charset="-78"/>
            </a:endParaRPr>
          </a:p>
          <a:p>
            <a:pPr marL="742950" indent="-457200" algn="just" rtl="1" fontAlgn="base">
              <a:lnSpc>
                <a:spcPct val="110000"/>
              </a:lnSpc>
              <a:spcBef>
                <a:spcPct val="0"/>
              </a:spcBef>
              <a:spcAft>
                <a:spcPts val="600"/>
              </a:spcAft>
              <a:buFont typeface="Wingdings" panose="05000000000000000000" pitchFamily="2" charset="2"/>
              <a:buChar char="§"/>
            </a:pPr>
            <a:r>
              <a:rPr lang="ar-KW" sz="1800" dirty="0" smtClean="0">
                <a:solidFill>
                  <a:schemeClr val="tx2"/>
                </a:solidFill>
                <a:latin typeface="Calibri" pitchFamily="34" charset="0"/>
                <a:cs typeface="mohammad bold art 1" pitchFamily="2" charset="-78"/>
              </a:rPr>
              <a:t>وضع الإجراءات اللازمة لمراقبة وإدارة والحد من تلك العوامل المذكورة أعلاه.</a:t>
            </a:r>
          </a:p>
          <a:p>
            <a:pPr marL="742950" indent="-457200" algn="just" rtl="1" fontAlgn="base">
              <a:lnSpc>
                <a:spcPct val="110000"/>
              </a:lnSpc>
              <a:spcBef>
                <a:spcPct val="0"/>
              </a:spcBef>
              <a:spcAft>
                <a:spcPts val="600"/>
              </a:spcAft>
              <a:buFont typeface="Wingdings" panose="05000000000000000000" pitchFamily="2" charset="2"/>
              <a:buChar char="§"/>
            </a:pPr>
            <a:r>
              <a:rPr lang="ar-KW" sz="1800" dirty="0">
                <a:solidFill>
                  <a:schemeClr val="tx2"/>
                </a:solidFill>
                <a:latin typeface="Calibri" pitchFamily="34" charset="0"/>
                <a:cs typeface="mohammad bold art 1" pitchFamily="2" charset="-78"/>
              </a:rPr>
              <a:t>الاحتفاظ بالدراسة المعدة، وتحديثها بشكل دوري، وتوفيرها للهيئة عند </a:t>
            </a:r>
            <a:r>
              <a:rPr lang="ar-KW" sz="1800" dirty="0" smtClean="0">
                <a:solidFill>
                  <a:schemeClr val="tx2"/>
                </a:solidFill>
                <a:latin typeface="Calibri" pitchFamily="34" charset="0"/>
                <a:cs typeface="mohammad bold art 1" pitchFamily="2" charset="-78"/>
              </a:rPr>
              <a:t>الطلب.</a:t>
            </a:r>
            <a:endParaRPr lang="ar-KW" sz="1800" dirty="0">
              <a:solidFill>
                <a:schemeClr val="tx2"/>
              </a:solidFill>
              <a:latin typeface="Calibri" pitchFamily="34" charset="0"/>
              <a:cs typeface="mohammad bold art 1" pitchFamily="2" charset="-78"/>
            </a:endParaRPr>
          </a:p>
          <a:p>
            <a:pPr marL="802800" indent="0" algn="just" rtl="1" fontAlgn="base">
              <a:lnSpc>
                <a:spcPct val="110000"/>
              </a:lnSpc>
              <a:spcBef>
                <a:spcPct val="0"/>
              </a:spcBef>
              <a:spcAft>
                <a:spcPts val="600"/>
              </a:spcAft>
              <a:buNone/>
            </a:pPr>
            <a:endParaRPr lang="en-US" sz="1800" dirty="0" smtClean="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endParaRPr lang="ar-KW" sz="1800" dirty="0" smtClean="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endParaRPr lang="ar-KW" sz="400" dirty="0" smtClean="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35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Calibri" pitchFamily="34" charset="0"/>
                <a:cs typeface="mohammad bold art 1" pitchFamily="2" charset="-78"/>
              </a:rPr>
              <a:t>الجزء </a:t>
            </a:r>
            <a:r>
              <a:rPr lang="ar-KW" sz="2000" b="1" dirty="0" smtClean="0">
                <a:solidFill>
                  <a:schemeClr val="tx2"/>
                </a:solidFill>
                <a:latin typeface="Calibri" pitchFamily="34" charset="0"/>
                <a:cs typeface="mohammad bold art 1" pitchFamily="2" charset="-78"/>
              </a:rPr>
              <a:t>الرابع/ </a:t>
            </a:r>
            <a:r>
              <a:rPr lang="ar-KW" sz="2000" b="1" dirty="0">
                <a:solidFill>
                  <a:schemeClr val="tx2"/>
                </a:solidFill>
                <a:latin typeface="Calibri" pitchFamily="34" charset="0"/>
                <a:cs typeface="mohammad bold art 1" pitchFamily="2" charset="-78"/>
              </a:rPr>
              <a:t>الدراسة المتعلقة بتقييم المخاطر</a:t>
            </a:r>
            <a:endParaRPr lang="en-US" sz="2000" b="1"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a:xfrm>
            <a:off x="395536" y="1295402"/>
            <a:ext cx="8229600" cy="4715346"/>
          </a:xfrm>
        </p:spPr>
        <p:txBody>
          <a:bodyPr>
            <a:normAutofit/>
          </a:bodyPr>
          <a:lstStyle/>
          <a:p>
            <a:pPr marL="0" lvl="0" indent="0" algn="just" rtl="1" fontAlgn="base">
              <a:lnSpc>
                <a:spcPts val="2500"/>
              </a:lnSpc>
              <a:spcBef>
                <a:spcPct val="0"/>
              </a:spcBef>
              <a:buNone/>
            </a:pPr>
            <a:endParaRPr lang="ar-KW" sz="800" b="1"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Wingdings" panose="05000000000000000000" pitchFamily="2" charset="2"/>
              <a:buChar char="§"/>
            </a:pPr>
            <a:r>
              <a:rPr lang="ar-KW" sz="1800" u="sng" dirty="0" smtClean="0">
                <a:solidFill>
                  <a:schemeClr val="tx2"/>
                </a:solidFill>
                <a:latin typeface="Calibri" pitchFamily="34" charset="0"/>
                <a:cs typeface="mohammad bold art 1" pitchFamily="2" charset="-78"/>
              </a:rPr>
              <a:t>(يتبع) دور  هيئة أسواق المال في موضوع التقييم الوطني للمخاطر:</a:t>
            </a:r>
          </a:p>
          <a:p>
            <a:pPr marL="742950" indent="-457200" algn="just" rtl="1" fontAlgn="base">
              <a:spcBef>
                <a:spcPct val="0"/>
              </a:spcBef>
              <a:spcAft>
                <a:spcPts val="600"/>
              </a:spcAft>
              <a:buFont typeface="Wingdings" panose="05000000000000000000" pitchFamily="2" charset="2"/>
              <a:buChar char="§"/>
            </a:pPr>
            <a:endParaRPr lang="ar-KW" sz="400" u="sng"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تشارك الهيئة من خلال عضويتها في فريق العمل الخاص بالتقييم الوطني للمخاطر بإعداد تقرير التقييم الوطني للمخاطر على مستوى دولة الكويت.</a:t>
            </a:r>
            <a:endParaRPr lang="en-US" sz="1800"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تعتبر دولة الكويت من أوائل الدول في المنطقة التي بدأت في هذا المشروع.</a:t>
            </a:r>
            <a:endParaRPr lang="en-US" sz="1800"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الاستعانة بالتقرير الذي سوف يتم </a:t>
            </a:r>
            <a:r>
              <a:rPr lang="ar-KW" sz="1800" dirty="0" smtClean="0">
                <a:solidFill>
                  <a:schemeClr val="tx2"/>
                </a:solidFill>
                <a:latin typeface="Calibri" pitchFamily="34" charset="0"/>
                <a:cs typeface="mohammad bold art 1" pitchFamily="2" charset="-78"/>
              </a:rPr>
              <a:t>إعداده </a:t>
            </a:r>
            <a:r>
              <a:rPr lang="ar-KW" sz="1800" dirty="0" smtClean="0">
                <a:solidFill>
                  <a:schemeClr val="tx2"/>
                </a:solidFill>
                <a:latin typeface="Calibri" pitchFamily="34" charset="0"/>
                <a:cs typeface="mohammad bold art 1" pitchFamily="2" charset="-78"/>
              </a:rPr>
              <a:t>مستقبلاً في </a:t>
            </a:r>
            <a:r>
              <a:rPr lang="ar-KW" sz="1800" dirty="0" smtClean="0">
                <a:solidFill>
                  <a:schemeClr val="tx2"/>
                </a:solidFill>
                <a:latin typeface="Calibri" pitchFamily="34" charset="0"/>
                <a:cs typeface="mohammad bold art 1" pitchFamily="2" charset="-78"/>
              </a:rPr>
              <a:t>إعداد </a:t>
            </a:r>
            <a:r>
              <a:rPr lang="ar-KW" sz="1800" dirty="0">
                <a:solidFill>
                  <a:schemeClr val="tx2"/>
                </a:solidFill>
                <a:latin typeface="Calibri" pitchFamily="34" charset="0"/>
                <a:cs typeface="mohammad bold art 1" pitchFamily="2" charset="-78"/>
              </a:rPr>
              <a:t>الدراسة المتعلقة بتقييم </a:t>
            </a:r>
            <a:r>
              <a:rPr lang="ar-KW" sz="1800" dirty="0" smtClean="0">
                <a:solidFill>
                  <a:schemeClr val="tx2"/>
                </a:solidFill>
                <a:latin typeface="Calibri" pitchFamily="34" charset="0"/>
                <a:cs typeface="mohammad bold art 1" pitchFamily="2" charset="-78"/>
              </a:rPr>
              <a:t>المخاطر.</a:t>
            </a:r>
            <a:endParaRPr lang="en-US" sz="1800" dirty="0" smtClean="0">
              <a:solidFill>
                <a:schemeClr val="tx2"/>
              </a:solidFill>
              <a:latin typeface="Calibri" pitchFamily="34" charset="0"/>
              <a:cs typeface="mohammad bold art 1" pitchFamily="2" charset="-78"/>
            </a:endParaRPr>
          </a:p>
          <a:p>
            <a:pPr marL="802800" indent="0" algn="just" rtl="1" fontAlgn="base">
              <a:lnSpc>
                <a:spcPct val="110000"/>
              </a:lnSpc>
              <a:spcBef>
                <a:spcPct val="0"/>
              </a:spcBef>
              <a:spcAft>
                <a:spcPts val="600"/>
              </a:spcAft>
              <a:buNone/>
            </a:pPr>
            <a:endParaRPr lang="ar-KW" sz="400" dirty="0">
              <a:solidFill>
                <a:schemeClr val="tx2"/>
              </a:solidFill>
              <a:latin typeface="Calibri" pitchFamily="34" charset="0"/>
              <a:cs typeface="mohammad bold art 1" pitchFamily="2" charset="-78"/>
            </a:endParaRPr>
          </a:p>
          <a:p>
            <a:pPr marL="802800" indent="0" algn="just" rtl="1" fontAlgn="base">
              <a:lnSpc>
                <a:spcPct val="110000"/>
              </a:lnSpc>
              <a:spcBef>
                <a:spcPct val="0"/>
              </a:spcBef>
              <a:spcAft>
                <a:spcPts val="600"/>
              </a:spcAft>
              <a:buNone/>
            </a:pPr>
            <a:endParaRPr lang="en-US" sz="1800" dirty="0" smtClean="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endParaRPr lang="ar-KW" sz="1800" dirty="0" smtClean="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endParaRPr lang="ar-KW" sz="400" dirty="0" smtClean="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4255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Calibri" pitchFamily="34" charset="0"/>
                <a:cs typeface="mohammad bold art 1" pitchFamily="2" charset="-78"/>
              </a:rPr>
              <a:t>الجزء </a:t>
            </a:r>
            <a:r>
              <a:rPr lang="ar-KW" sz="2000" b="1" dirty="0" smtClean="0">
                <a:solidFill>
                  <a:schemeClr val="tx2"/>
                </a:solidFill>
                <a:latin typeface="Calibri" pitchFamily="34" charset="0"/>
                <a:cs typeface="mohammad bold art 1" pitchFamily="2" charset="-78"/>
              </a:rPr>
              <a:t>الخامس/ </a:t>
            </a:r>
            <a:r>
              <a:rPr lang="ar-KW" sz="2000" b="1" dirty="0">
                <a:solidFill>
                  <a:schemeClr val="tx2"/>
                </a:solidFill>
                <a:latin typeface="Calibri" pitchFamily="34" charset="0"/>
                <a:cs typeface="mohammad bold art 1" pitchFamily="2" charset="-78"/>
              </a:rPr>
              <a:t>الإخطار عن العمليات المشتبه بها</a:t>
            </a:r>
            <a:endParaRPr lang="en-US" sz="2000" b="1"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a:xfrm>
            <a:off x="395536" y="1295402"/>
            <a:ext cx="8229600" cy="4715346"/>
          </a:xfrm>
        </p:spPr>
        <p:txBody>
          <a:bodyPr>
            <a:normAutofit/>
          </a:bodyPr>
          <a:lstStyle/>
          <a:p>
            <a:pPr marL="802800" indent="0" algn="just" rtl="1" fontAlgn="base">
              <a:lnSpc>
                <a:spcPct val="110000"/>
              </a:lnSpc>
              <a:spcBef>
                <a:spcPct val="0"/>
              </a:spcBef>
              <a:spcAft>
                <a:spcPts val="600"/>
              </a:spcAft>
              <a:buNone/>
            </a:pPr>
            <a:endParaRPr lang="en-US" sz="1800" dirty="0" smtClean="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endParaRPr lang="ar-KW" sz="1800" dirty="0" smtClean="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endParaRPr lang="ar-KW" sz="400" dirty="0" smtClean="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Diagram 4"/>
          <p:cNvGraphicFramePr/>
          <p:nvPr>
            <p:extLst>
              <p:ext uri="{D42A27DB-BD31-4B8C-83A1-F6EECF244321}">
                <p14:modId xmlns:p14="http://schemas.microsoft.com/office/powerpoint/2010/main" val="4037873818"/>
              </p:ext>
            </p:extLst>
          </p:nvPr>
        </p:nvGraphicFramePr>
        <p:xfrm>
          <a:off x="827584" y="2060848"/>
          <a:ext cx="7560840" cy="295232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17803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الأسئلة</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شــكــراً</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2781253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مقدمــــــــة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lnSpc>
                <a:spcPct val="150000"/>
              </a:lnSpc>
              <a:spcBef>
                <a:spcPct val="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تسعى هيئة أسواق المال لمواصلة دورها التوعوي وبذل الجهود </a:t>
            </a:r>
            <a:r>
              <a:rPr lang="ar-KW" sz="2000" dirty="0">
                <a:solidFill>
                  <a:schemeClr val="tx2"/>
                </a:solidFill>
                <a:latin typeface="Calibri" pitchFamily="34" charset="0"/>
                <a:cs typeface="mohammad bold art 1" pitchFamily="2" charset="-78"/>
              </a:rPr>
              <a:t>التي تهدف للتأكد</a:t>
            </a: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من اطلاع</a:t>
            </a:r>
            <a:r>
              <a:rPr lang="ar-KW" sz="2000" dirty="0">
                <a:solidFill>
                  <a:schemeClr val="accent3">
                    <a:lumMod val="50000"/>
                  </a:schemeClr>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الجهات الخاضعة لها بأهم المستجدات </a:t>
            </a:r>
            <a:r>
              <a:rPr lang="ar-KW" sz="2000" dirty="0" smtClean="0">
                <a:solidFill>
                  <a:schemeClr val="tx2"/>
                </a:solidFill>
                <a:latin typeface="Calibri" pitchFamily="34" charset="0"/>
                <a:cs typeface="mohammad bold art 1" pitchFamily="2" charset="-78"/>
              </a:rPr>
              <a:t>المتعلقة بموضوع </a:t>
            </a:r>
            <a:r>
              <a:rPr lang="ar-KW" sz="2000" dirty="0">
                <a:solidFill>
                  <a:schemeClr val="tx2"/>
                </a:solidFill>
                <a:latin typeface="Calibri" pitchFamily="34" charset="0"/>
                <a:cs typeface="mohammad bold art 1" pitchFamily="2" charset="-78"/>
              </a:rPr>
              <a:t>مكافحة غسل الأموال وتمويل </a:t>
            </a:r>
            <a:r>
              <a:rPr lang="ar-KW" sz="2000" dirty="0" smtClean="0">
                <a:solidFill>
                  <a:schemeClr val="tx2"/>
                </a:solidFill>
                <a:latin typeface="Calibri" pitchFamily="34" charset="0"/>
                <a:cs typeface="mohammad bold art 1" pitchFamily="2" charset="-78"/>
              </a:rPr>
              <a:t>الإرهاب.</a:t>
            </a:r>
            <a:endParaRPr lang="ar-KW" sz="2000" dirty="0">
              <a:solidFill>
                <a:schemeClr val="tx2"/>
              </a:solidFill>
              <a:latin typeface="Calibri" pitchFamily="34" charset="0"/>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واستمراراً </a:t>
            </a:r>
            <a:r>
              <a:rPr lang="ar-KW" sz="2000" dirty="0">
                <a:solidFill>
                  <a:schemeClr val="tx2"/>
                </a:solidFill>
                <a:latin typeface="Calibri" pitchFamily="34" charset="0"/>
                <a:cs typeface="mohammad bold art 1" pitchFamily="2" charset="-78"/>
              </a:rPr>
              <a:t>لتلك الجهود </a:t>
            </a:r>
            <a:r>
              <a:rPr lang="ar-KW" sz="2000" dirty="0" smtClean="0">
                <a:solidFill>
                  <a:schemeClr val="tx2"/>
                </a:solidFill>
                <a:latin typeface="Calibri" pitchFamily="34" charset="0"/>
                <a:cs typeface="mohammad bold art 1" pitchFamily="2" charset="-78"/>
              </a:rPr>
              <a:t>المبذولة من قبل الهيئة </a:t>
            </a:r>
            <a:r>
              <a:rPr lang="ar-KW" sz="2000" dirty="0">
                <a:solidFill>
                  <a:schemeClr val="tx2"/>
                </a:solidFill>
                <a:latin typeface="Calibri" pitchFamily="34" charset="0"/>
                <a:cs typeface="mohammad bold art 1" pitchFamily="2" charset="-78"/>
              </a:rPr>
              <a:t>وهي </a:t>
            </a:r>
            <a:r>
              <a:rPr lang="ar-KW" sz="2000" dirty="0" smtClean="0">
                <a:solidFill>
                  <a:schemeClr val="tx2"/>
                </a:solidFill>
                <a:latin typeface="Calibri" pitchFamily="34" charset="0"/>
                <a:cs typeface="mohammad bold art 1" pitchFamily="2" charset="-78"/>
              </a:rPr>
              <a:t>إحدى </a:t>
            </a:r>
            <a:r>
              <a:rPr lang="ar-KW" sz="2000" dirty="0">
                <a:solidFill>
                  <a:schemeClr val="tx2"/>
                </a:solidFill>
                <a:latin typeface="Calibri" pitchFamily="34" charset="0"/>
                <a:cs typeface="mohammad bold art 1" pitchFamily="2" charset="-78"/>
              </a:rPr>
              <a:t>الجهات الرقابية المنصوص عليها في القانون رقم (</a:t>
            </a:r>
            <a:r>
              <a:rPr lang="en-US" sz="2000" dirty="0">
                <a:solidFill>
                  <a:schemeClr val="tx2"/>
                </a:solidFill>
                <a:latin typeface="Calibri" pitchFamily="34" charset="0"/>
                <a:cs typeface="mohammad bold art 1" pitchFamily="2" charset="-78"/>
              </a:rPr>
              <a:t>106</a:t>
            </a:r>
            <a:r>
              <a:rPr lang="ar-KW" sz="2000" dirty="0">
                <a:solidFill>
                  <a:schemeClr val="tx2"/>
                </a:solidFill>
                <a:latin typeface="Calibri" pitchFamily="34" charset="0"/>
                <a:cs typeface="mohammad bold art 1" pitchFamily="2" charset="-78"/>
              </a:rPr>
              <a:t>) لسنة </a:t>
            </a:r>
            <a:r>
              <a:rPr lang="en-US" sz="2000" dirty="0">
                <a:solidFill>
                  <a:schemeClr val="tx2"/>
                </a:solidFill>
                <a:latin typeface="Calibri" pitchFamily="34" charset="0"/>
                <a:cs typeface="mohammad bold art 1" pitchFamily="2" charset="-78"/>
              </a:rPr>
              <a:t>2013</a:t>
            </a:r>
            <a:r>
              <a:rPr lang="ar-KW" sz="2000" dirty="0">
                <a:solidFill>
                  <a:schemeClr val="tx2"/>
                </a:solidFill>
                <a:latin typeface="Calibri" pitchFamily="34" charset="0"/>
                <a:cs typeface="mohammad bold art 1" pitchFamily="2" charset="-78"/>
              </a:rPr>
              <a:t> بشأن مكافحة غسل الأموال وتمويل </a:t>
            </a:r>
            <a:r>
              <a:rPr lang="ar-KW" sz="2000" dirty="0" smtClean="0">
                <a:solidFill>
                  <a:schemeClr val="tx2"/>
                </a:solidFill>
                <a:latin typeface="Calibri" pitchFamily="34" charset="0"/>
                <a:cs typeface="mohammad bold art 1" pitchFamily="2" charset="-78"/>
              </a:rPr>
              <a:t>الإرهاب، تمت دعوتكم لهذه الورشة وهي من </a:t>
            </a:r>
            <a:r>
              <a:rPr lang="ar-KW" sz="2000" dirty="0">
                <a:solidFill>
                  <a:schemeClr val="tx2"/>
                </a:solidFill>
                <a:latin typeface="Calibri" pitchFamily="34" charset="0"/>
                <a:cs typeface="mohammad bold art 1" pitchFamily="2" charset="-78"/>
              </a:rPr>
              <a:t>ضمن برنامج ورش </a:t>
            </a:r>
            <a:r>
              <a:rPr lang="ar-KW" sz="2000" dirty="0" smtClean="0">
                <a:solidFill>
                  <a:schemeClr val="tx2"/>
                </a:solidFill>
                <a:latin typeface="Calibri" pitchFamily="34" charset="0"/>
                <a:cs typeface="mohammad bold art 1" pitchFamily="2" charset="-78"/>
              </a:rPr>
              <a:t>العمل التوعوية التي </a:t>
            </a:r>
            <a:r>
              <a:rPr lang="ar-KW" sz="2000" dirty="0">
                <a:solidFill>
                  <a:schemeClr val="tx2"/>
                </a:solidFill>
                <a:latin typeface="Calibri" pitchFamily="34" charset="0"/>
                <a:cs typeface="mohammad bold art 1" pitchFamily="2" charset="-78"/>
              </a:rPr>
              <a:t>تقيمها هيئة أسواق المال </a:t>
            </a:r>
            <a:r>
              <a:rPr lang="ar-KW" sz="2000" dirty="0" smtClean="0">
                <a:solidFill>
                  <a:schemeClr val="tx2"/>
                </a:solidFill>
                <a:latin typeface="Calibri" pitchFamily="34" charset="0"/>
                <a:cs typeface="mohammad bold art 1" pitchFamily="2" charset="-78"/>
              </a:rPr>
              <a:t>بشكل دوري.</a:t>
            </a:r>
            <a:endParaRPr lang="ar-KW" sz="2000" dirty="0">
              <a:solidFill>
                <a:schemeClr val="tx2"/>
              </a:solidFill>
              <a:latin typeface="Calibri" pitchFamily="34" charset="0"/>
              <a:cs typeface="mohammad bold art 1" pitchFamily="2" charset="-78"/>
            </a:endParaRPr>
          </a:p>
          <a:p>
            <a:pPr marL="0" indent="0" algn="just" rtl="1" fontAlgn="base">
              <a:lnSpc>
                <a:spcPct val="150000"/>
              </a:lnSpc>
              <a:spcBef>
                <a:spcPct val="0"/>
              </a:spcBef>
              <a:spcAft>
                <a:spcPts val="600"/>
              </a:spcAft>
              <a:buNone/>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892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cs typeface="mohammad bold art 1" pitchFamily="2" charset="-78"/>
              </a:rPr>
              <a:t>محتوى أعمال </a:t>
            </a:r>
            <a:r>
              <a:rPr lang="ar-KW" sz="3200" b="1" dirty="0">
                <a:solidFill>
                  <a:schemeClr val="tx2"/>
                </a:solidFill>
                <a:latin typeface="Sakkal Majalla" pitchFamily="2" charset="-78"/>
                <a:cs typeface="mohammad bold art 1" pitchFamily="2" charset="-78"/>
              </a:rPr>
              <a:t>الورشة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755576" y="1600200"/>
            <a:ext cx="8229600" cy="4525963"/>
          </a:xfrm>
        </p:spPr>
        <p:txBody>
          <a:bodyPr>
            <a:normAutofit fontScale="92500" lnSpcReduction="20000"/>
          </a:bodyPr>
          <a:lstStyle/>
          <a:p>
            <a:pPr marL="400050" lvl="1" indent="0" algn="r" rtl="1" fontAlgn="base">
              <a:spcBef>
                <a:spcPct val="0"/>
              </a:spcBef>
              <a:spcAft>
                <a:spcPts val="600"/>
              </a:spcAft>
              <a:buNone/>
            </a:pPr>
            <a:r>
              <a:rPr lang="ar-KW" sz="2200" b="1" u="sng" dirty="0" smtClean="0">
                <a:solidFill>
                  <a:schemeClr val="tx2"/>
                </a:solidFill>
                <a:latin typeface="Calibri" pitchFamily="34" charset="0"/>
                <a:cs typeface="mohammad bold art 1" pitchFamily="2" charset="-78"/>
              </a:rPr>
              <a:t>وفيما يلي نستعرض محتوى ورشة العمل</a:t>
            </a:r>
            <a:endParaRPr lang="en-US" sz="2200" b="1" u="sng"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00" dirty="0" smtClean="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smtClean="0">
                <a:solidFill>
                  <a:schemeClr val="tx2"/>
                </a:solidFill>
                <a:latin typeface="Calibri" pitchFamily="34" charset="0"/>
                <a:cs typeface="mohammad bold art 1" pitchFamily="2" charset="-78"/>
              </a:rPr>
              <a:t>الجزء الأول: </a:t>
            </a:r>
          </a:p>
          <a:p>
            <a:pPr marL="925200" lvl="3" indent="0" algn="just" rtl="1" fontAlgn="base">
              <a:lnSpc>
                <a:spcPct val="120000"/>
              </a:lnSpc>
              <a:spcBef>
                <a:spcPct val="0"/>
              </a:spcBef>
              <a:spcAft>
                <a:spcPts val="600"/>
              </a:spcAft>
              <a:buNone/>
            </a:pPr>
            <a:r>
              <a:rPr lang="ar-KW" dirty="0" smtClean="0">
                <a:solidFill>
                  <a:schemeClr val="tx2"/>
                </a:solidFill>
                <a:latin typeface="Calibri" pitchFamily="34" charset="0"/>
                <a:cs typeface="mohammad bold art 1" pitchFamily="2" charset="-78"/>
              </a:rPr>
              <a:t>الكتاب السادس عشر من اللائحة التنفيذية للقانون رقم (</a:t>
            </a:r>
            <a:r>
              <a:rPr lang="en-US" dirty="0" smtClean="0">
                <a:solidFill>
                  <a:schemeClr val="tx2"/>
                </a:solidFill>
                <a:latin typeface="Calibri" pitchFamily="34" charset="0"/>
                <a:cs typeface="mohammad bold art 1" pitchFamily="2" charset="-78"/>
              </a:rPr>
              <a:t>7</a:t>
            </a:r>
            <a:r>
              <a:rPr lang="ar-KW" dirty="0" smtClean="0">
                <a:solidFill>
                  <a:schemeClr val="tx2"/>
                </a:solidFill>
                <a:latin typeface="Calibri" pitchFamily="34" charset="0"/>
                <a:cs typeface="mohammad bold art 1" pitchFamily="2" charset="-78"/>
              </a:rPr>
              <a:t>) لسنة </a:t>
            </a:r>
            <a:r>
              <a:rPr lang="en-US" dirty="0" smtClean="0">
                <a:solidFill>
                  <a:schemeClr val="tx2"/>
                </a:solidFill>
                <a:latin typeface="Calibri" pitchFamily="34" charset="0"/>
                <a:cs typeface="mohammad bold art 1" pitchFamily="2" charset="-78"/>
              </a:rPr>
              <a:t>2010</a:t>
            </a:r>
            <a:r>
              <a:rPr lang="ar-KW" dirty="0" smtClean="0">
                <a:solidFill>
                  <a:schemeClr val="tx2"/>
                </a:solidFill>
                <a:latin typeface="Calibri" pitchFamily="34" charset="0"/>
                <a:cs typeface="mohammad bold art 1" pitchFamily="2" charset="-78"/>
              </a:rPr>
              <a:t> بشأن إنشاء هيئة أسواق المال وتنظيم نشاط الأوراق المالية </a:t>
            </a:r>
            <a:r>
              <a:rPr lang="ar-KW" dirty="0" smtClean="0">
                <a:solidFill>
                  <a:schemeClr val="tx2"/>
                </a:solidFill>
                <a:latin typeface="Calibri" pitchFamily="34" charset="0"/>
                <a:cs typeface="mohammad bold art 1" pitchFamily="2" charset="-78"/>
              </a:rPr>
              <a:t>وتعديلاتهما.</a:t>
            </a:r>
            <a:endParaRPr lang="ar-KW" dirty="0" smtClean="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sz="400" dirty="0" smtClean="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الثاني:</a:t>
            </a:r>
          </a:p>
          <a:p>
            <a:pPr marL="925200" lvl="3" indent="0" algn="just" rtl="1" fontAlgn="base">
              <a:spcBef>
                <a:spcPct val="0"/>
              </a:spcBef>
              <a:spcAft>
                <a:spcPts val="600"/>
              </a:spcAft>
              <a:buNone/>
            </a:pPr>
            <a:r>
              <a:rPr lang="ar-KW" dirty="0">
                <a:solidFill>
                  <a:schemeClr val="tx2"/>
                </a:solidFill>
                <a:latin typeface="Calibri" pitchFamily="34" charset="0"/>
                <a:cs typeface="mohammad bold art 1" pitchFamily="2" charset="-78"/>
              </a:rPr>
              <a:t>التقرير السنوي للشخص المرخص له وأهم الظواهر السلبية المتعلقة به.</a:t>
            </a:r>
          </a:p>
          <a:p>
            <a:pPr marL="925200" lvl="3" indent="0" algn="just" rtl="1" fontAlgn="base">
              <a:spcBef>
                <a:spcPct val="0"/>
              </a:spcBef>
              <a:spcAft>
                <a:spcPts val="600"/>
              </a:spcAft>
              <a:buNone/>
            </a:pPr>
            <a:endParaRPr lang="ar-KW" sz="400" dirty="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الثالث:</a:t>
            </a:r>
          </a:p>
          <a:p>
            <a:pPr marL="925200" lvl="3" indent="0" algn="just" rtl="1" fontAlgn="base">
              <a:spcBef>
                <a:spcPct val="0"/>
              </a:spcBef>
              <a:spcAft>
                <a:spcPts val="600"/>
              </a:spcAft>
              <a:buNone/>
            </a:pPr>
            <a:r>
              <a:rPr lang="ar-KW" sz="2100" dirty="0">
                <a:solidFill>
                  <a:schemeClr val="tx2"/>
                </a:solidFill>
                <a:latin typeface="Calibri" pitchFamily="34" charset="0"/>
                <a:cs typeface="mohammad bold art 1" pitchFamily="2" charset="-78"/>
              </a:rPr>
              <a:t>المبالغ النقدية </a:t>
            </a:r>
            <a:r>
              <a:rPr lang="ar-KW" sz="2100" dirty="0" smtClean="0">
                <a:solidFill>
                  <a:schemeClr val="tx2"/>
                </a:solidFill>
                <a:latin typeface="Calibri" pitchFamily="34" charset="0"/>
                <a:cs typeface="mohammad bold art 1" pitchFamily="2" charset="-78"/>
              </a:rPr>
              <a:t>( مادة </a:t>
            </a:r>
            <a:r>
              <a:rPr lang="ar-KW" sz="2100" dirty="0">
                <a:solidFill>
                  <a:schemeClr val="tx2"/>
                </a:solidFill>
                <a:latin typeface="Calibri" pitchFamily="34" charset="0"/>
                <a:cs typeface="mohammad bold art 1" pitchFamily="2" charset="-78"/>
              </a:rPr>
              <a:t>رقم </a:t>
            </a:r>
            <a:r>
              <a:rPr lang="ar-KW" sz="2100" dirty="0" smtClean="0">
                <a:solidFill>
                  <a:schemeClr val="tx2"/>
                </a:solidFill>
                <a:latin typeface="Calibri" pitchFamily="34" charset="0"/>
                <a:cs typeface="mohammad bold art 1" pitchFamily="2" charset="-78"/>
              </a:rPr>
              <a:t>(</a:t>
            </a:r>
            <a:r>
              <a:rPr lang="en-US" sz="2100" dirty="0" smtClean="0">
                <a:solidFill>
                  <a:schemeClr val="tx2"/>
                </a:solidFill>
                <a:latin typeface="Calibri" pitchFamily="34" charset="0"/>
                <a:cs typeface="mohammad bold art 1" pitchFamily="2" charset="-78"/>
              </a:rPr>
              <a:t>8-2</a:t>
            </a:r>
            <a:r>
              <a:rPr lang="ar-KW" sz="2100" dirty="0" smtClean="0">
                <a:solidFill>
                  <a:schemeClr val="tx2"/>
                </a:solidFill>
                <a:latin typeface="Calibri" pitchFamily="34" charset="0"/>
                <a:cs typeface="mohammad bold art 1" pitchFamily="2" charset="-78"/>
              </a:rPr>
              <a:t>) </a:t>
            </a:r>
            <a:r>
              <a:rPr lang="ar-KW" sz="2100" dirty="0">
                <a:solidFill>
                  <a:schemeClr val="tx2"/>
                </a:solidFill>
                <a:latin typeface="Calibri" pitchFamily="34" charset="0"/>
                <a:cs typeface="mohammad bold art 1" pitchFamily="2" charset="-78"/>
              </a:rPr>
              <a:t>من الكتاب السادس </a:t>
            </a:r>
            <a:r>
              <a:rPr lang="ar-KW" sz="2100" dirty="0" smtClean="0">
                <a:solidFill>
                  <a:schemeClr val="tx2"/>
                </a:solidFill>
                <a:latin typeface="Calibri" pitchFamily="34" charset="0"/>
                <a:cs typeface="mohammad bold art 1" pitchFamily="2" charset="-78"/>
              </a:rPr>
              <a:t>عشر ).</a:t>
            </a:r>
            <a:endParaRPr lang="ar-KW" sz="2100"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sz="400" dirty="0" smtClean="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a:t>
            </a:r>
            <a:r>
              <a:rPr lang="ar-KW" sz="2000" u="sng" dirty="0" smtClean="0">
                <a:solidFill>
                  <a:schemeClr val="tx2"/>
                </a:solidFill>
                <a:latin typeface="Calibri" pitchFamily="34" charset="0"/>
                <a:cs typeface="mohammad bold art 1" pitchFamily="2" charset="-78"/>
              </a:rPr>
              <a:t>الرابع:</a:t>
            </a:r>
            <a:endParaRPr lang="ar-KW" sz="2000" u="sng"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r>
              <a:rPr lang="ar-KW" dirty="0" smtClean="0">
                <a:solidFill>
                  <a:schemeClr val="tx2"/>
                </a:solidFill>
                <a:latin typeface="Calibri" pitchFamily="34" charset="0"/>
                <a:cs typeface="mohammad bold art 1" pitchFamily="2" charset="-78"/>
              </a:rPr>
              <a:t>إعداد </a:t>
            </a:r>
            <a:r>
              <a:rPr lang="ar-KW" dirty="0">
                <a:solidFill>
                  <a:schemeClr val="tx2"/>
                </a:solidFill>
                <a:latin typeface="Calibri" pitchFamily="34" charset="0"/>
                <a:cs typeface="mohammad bold art 1" pitchFamily="2" charset="-78"/>
              </a:rPr>
              <a:t>الدراسة المتعلقة بتقييم المخاطر</a:t>
            </a:r>
            <a:r>
              <a:rPr lang="ar-KW" dirty="0" smtClean="0">
                <a:solidFill>
                  <a:schemeClr val="tx2"/>
                </a:solidFill>
                <a:latin typeface="Calibri" pitchFamily="34" charset="0"/>
                <a:cs typeface="mohammad bold art 1" pitchFamily="2" charset="-78"/>
              </a:rPr>
              <a:t>.</a:t>
            </a:r>
          </a:p>
          <a:p>
            <a:pPr marL="925200" lvl="3" indent="0" algn="just" rtl="1" fontAlgn="base">
              <a:spcBef>
                <a:spcPct val="0"/>
              </a:spcBef>
              <a:spcAft>
                <a:spcPts val="600"/>
              </a:spcAft>
              <a:buNone/>
            </a:pPr>
            <a:endParaRPr lang="ar-KW" sz="400" dirty="0" smtClean="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a:t>
            </a:r>
            <a:r>
              <a:rPr lang="ar-KW" sz="2000" u="sng" dirty="0" smtClean="0">
                <a:solidFill>
                  <a:schemeClr val="tx2"/>
                </a:solidFill>
                <a:latin typeface="Calibri" pitchFamily="34" charset="0"/>
                <a:cs typeface="mohammad bold art 1" pitchFamily="2" charset="-78"/>
              </a:rPr>
              <a:t>الخامس:</a:t>
            </a:r>
            <a:endParaRPr lang="ar-KW" sz="2000" u="sng"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r>
              <a:rPr lang="ar-KW" dirty="0" smtClean="0">
                <a:solidFill>
                  <a:schemeClr val="tx2"/>
                </a:solidFill>
                <a:latin typeface="Calibri" pitchFamily="34" charset="0"/>
                <a:cs typeface="mohammad bold art 1" pitchFamily="2" charset="-78"/>
              </a:rPr>
              <a:t>الإخطار عن </a:t>
            </a:r>
            <a:r>
              <a:rPr lang="ar-KW" sz="2100" dirty="0">
                <a:solidFill>
                  <a:schemeClr val="tx2"/>
                </a:solidFill>
                <a:latin typeface="Calibri" pitchFamily="34" charset="0"/>
                <a:cs typeface="mohammad bold art 1" pitchFamily="2" charset="-78"/>
              </a:rPr>
              <a:t>العمليات المشتبه بها (الفصل الخامس من الكتاب السادس عشر).</a:t>
            </a:r>
          </a:p>
          <a:p>
            <a:pPr marL="925200" lvl="3" indent="0" algn="just" rtl="1" fontAlgn="base">
              <a:spcBef>
                <a:spcPct val="0"/>
              </a:spcBef>
              <a:spcAft>
                <a:spcPts val="600"/>
              </a:spcAft>
              <a:buNone/>
            </a:pPr>
            <a:endParaRPr lang="ar-KW"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sz="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 calcmode="lin" valueType="num">
                                      <p:cBhvr additive="base">
                                        <p:cTn id="4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14" end="14"/>
                                            </p:txEl>
                                          </p:spTgt>
                                        </p:tgtEl>
                                        <p:attrNameLst>
                                          <p:attrName>style.visibility</p:attrName>
                                        </p:attrNameLst>
                                      </p:cBhvr>
                                      <p:to>
                                        <p:strVal val="visible"/>
                                      </p:to>
                                    </p:set>
                                    <p:anim calcmode="lin" valueType="num">
                                      <p:cBhvr additive="base">
                                        <p:cTn id="53"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5" end="15"/>
                                            </p:txEl>
                                          </p:spTgt>
                                        </p:tgtEl>
                                        <p:attrNameLst>
                                          <p:attrName>style.visibility</p:attrName>
                                        </p:attrNameLst>
                                      </p:cBhvr>
                                      <p:to>
                                        <p:strVal val="visible"/>
                                      </p:to>
                                    </p:set>
                                    <p:anim calcmode="lin" valueType="num">
                                      <p:cBhvr additive="base">
                                        <p:cTn id="57"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b="1" dirty="0" smtClean="0">
                <a:solidFill>
                  <a:schemeClr val="tx2"/>
                </a:solidFill>
                <a:latin typeface="Sakkal Majalla" pitchFamily="2" charset="-78"/>
                <a:cs typeface="mohammad bold art 1" pitchFamily="2" charset="-78"/>
              </a:rPr>
              <a:t>الجزء الأول/ الكتاب السادس عشر </a:t>
            </a:r>
            <a:br>
              <a:rPr lang="ar-KW" sz="2800" b="1" dirty="0" smtClean="0">
                <a:solidFill>
                  <a:schemeClr val="tx2"/>
                </a:solidFill>
                <a:latin typeface="Sakkal Majalla" pitchFamily="2" charset="-78"/>
                <a:cs typeface="mohammad bold art 1" pitchFamily="2" charset="-78"/>
              </a:rPr>
            </a:br>
            <a:r>
              <a:rPr lang="ar-KW" sz="2800" b="1" dirty="0" smtClean="0">
                <a:solidFill>
                  <a:schemeClr val="tx2"/>
                </a:solidFill>
                <a:latin typeface="Sakkal Majalla" pitchFamily="2" charset="-78"/>
                <a:cs typeface="mohammad bold art 1" pitchFamily="2" charset="-78"/>
              </a:rPr>
              <a:t>من اللائحة التنفيذية</a:t>
            </a:r>
            <a:endParaRPr lang="en-US" sz="280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lvl="0" algn="just" rtl="1" fontAlgn="base">
              <a:lnSpc>
                <a:spcPct val="120000"/>
              </a:lnSpc>
              <a:spcBef>
                <a:spcPts val="120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قامت هيئة أسواق المال بإصدار الكتاب السادس </a:t>
            </a:r>
            <a:r>
              <a:rPr lang="ar-KW" sz="2000" dirty="0">
                <a:solidFill>
                  <a:schemeClr val="tx2"/>
                </a:solidFill>
                <a:latin typeface="Calibri" pitchFamily="34" charset="0"/>
                <a:cs typeface="mohammad bold art 1" pitchFamily="2" charset="-78"/>
              </a:rPr>
              <a:t>عشر </a:t>
            </a:r>
            <a:r>
              <a:rPr lang="ar-KW" sz="2000" dirty="0" smtClean="0">
                <a:solidFill>
                  <a:schemeClr val="tx2"/>
                </a:solidFill>
                <a:latin typeface="Calibri" pitchFamily="34" charset="0"/>
                <a:cs typeface="mohammad bold art 1" pitchFamily="2" charset="-78"/>
              </a:rPr>
              <a:t>"مكافحة غسل الأموال وتمويل </a:t>
            </a:r>
            <a:r>
              <a:rPr lang="ar-KW" sz="2000" dirty="0" smtClean="0">
                <a:solidFill>
                  <a:schemeClr val="tx2"/>
                </a:solidFill>
                <a:latin typeface="Calibri" pitchFamily="34" charset="0"/>
                <a:cs typeface="mohammad bold art 1" pitchFamily="2" charset="-78"/>
              </a:rPr>
              <a:t>الإرهاب" </a:t>
            </a:r>
            <a:r>
              <a:rPr lang="ar-KW" sz="2000" dirty="0" smtClean="0">
                <a:solidFill>
                  <a:schemeClr val="tx2"/>
                </a:solidFill>
                <a:latin typeface="Calibri" pitchFamily="34" charset="0"/>
                <a:cs typeface="mohammad bold art 1" pitchFamily="2" charset="-78"/>
              </a:rPr>
              <a:t>، وذلك </a:t>
            </a:r>
            <a:r>
              <a:rPr lang="ar-KW" sz="2000" dirty="0" smtClean="0">
                <a:solidFill>
                  <a:schemeClr val="tx2"/>
                </a:solidFill>
                <a:latin typeface="Calibri" pitchFamily="34" charset="0"/>
                <a:cs typeface="mohammad bold art 1" pitchFamily="2" charset="-78"/>
              </a:rPr>
              <a:t>ضمن </a:t>
            </a:r>
            <a:r>
              <a:rPr lang="ar-KW" sz="2000" dirty="0">
                <a:solidFill>
                  <a:schemeClr val="tx2"/>
                </a:solidFill>
                <a:latin typeface="Calibri" pitchFamily="34" charset="0"/>
                <a:cs typeface="mohammad bold art 1" pitchFamily="2" charset="-78"/>
              </a:rPr>
              <a:t>اللائحة التنفيذية للقانون رقم (</a:t>
            </a:r>
            <a:r>
              <a:rPr lang="en-US" sz="2000" dirty="0">
                <a:solidFill>
                  <a:schemeClr val="tx2"/>
                </a:solidFill>
                <a:latin typeface="Calibri" pitchFamily="34" charset="0"/>
                <a:cs typeface="mohammad bold art 1" pitchFamily="2" charset="-78"/>
              </a:rPr>
              <a:t>7</a:t>
            </a:r>
            <a:r>
              <a:rPr lang="ar-KW" sz="2000" dirty="0">
                <a:solidFill>
                  <a:schemeClr val="tx2"/>
                </a:solidFill>
                <a:latin typeface="Calibri" pitchFamily="34" charset="0"/>
                <a:cs typeface="mohammad bold art 1" pitchFamily="2" charset="-78"/>
              </a:rPr>
              <a:t>) لسنة </a:t>
            </a:r>
            <a:r>
              <a:rPr lang="en-US" sz="2000" dirty="0">
                <a:solidFill>
                  <a:schemeClr val="tx2"/>
                </a:solidFill>
                <a:latin typeface="Calibri" pitchFamily="34" charset="0"/>
                <a:cs typeface="mohammad bold art 1" pitchFamily="2" charset="-78"/>
              </a:rPr>
              <a:t>2010</a:t>
            </a:r>
            <a:r>
              <a:rPr lang="ar-KW" sz="2000" dirty="0">
                <a:solidFill>
                  <a:schemeClr val="tx2"/>
                </a:solidFill>
                <a:latin typeface="Calibri" pitchFamily="34" charset="0"/>
                <a:cs typeface="mohammad bold art 1" pitchFamily="2" charset="-78"/>
              </a:rPr>
              <a:t> بشأن إنشاء هيئة أسواق المال وتنظيم نشاط الأوراق المالية </a:t>
            </a:r>
            <a:r>
              <a:rPr lang="ar-KW" sz="2000" dirty="0" smtClean="0">
                <a:solidFill>
                  <a:schemeClr val="tx2"/>
                </a:solidFill>
                <a:latin typeface="Calibri" pitchFamily="34" charset="0"/>
                <a:cs typeface="mohammad bold art 1" pitchFamily="2" charset="-78"/>
              </a:rPr>
              <a:t>وتعديلاتهما </a:t>
            </a:r>
            <a:r>
              <a:rPr lang="ar-KW" sz="2000" dirty="0">
                <a:solidFill>
                  <a:schemeClr val="tx2"/>
                </a:solidFill>
                <a:latin typeface="Calibri" pitchFamily="34" charset="0"/>
                <a:cs typeface="mohammad bold art 1" pitchFamily="2" charset="-78"/>
              </a:rPr>
              <a:t>الصادرة بتاريخ </a:t>
            </a:r>
            <a:r>
              <a:rPr lang="en-US" sz="2000" dirty="0" smtClean="0">
                <a:solidFill>
                  <a:schemeClr val="tx2"/>
                </a:solidFill>
                <a:latin typeface="Calibri" pitchFamily="34" charset="0"/>
                <a:cs typeface="mohammad bold art 1" pitchFamily="2" charset="-78"/>
              </a:rPr>
              <a:t>2015/11/9</a:t>
            </a:r>
            <a:r>
              <a:rPr lang="ar-KW" sz="2000" dirty="0" smtClean="0">
                <a:solidFill>
                  <a:schemeClr val="tx2"/>
                </a:solidFill>
                <a:latin typeface="Calibri" pitchFamily="34" charset="0"/>
                <a:cs typeface="mohammad bold art 1" pitchFamily="2" charset="-78"/>
              </a:rPr>
              <a:t>.</a:t>
            </a:r>
            <a:endParaRPr lang="ar-KW" sz="2000" dirty="0">
              <a:solidFill>
                <a:schemeClr val="tx2"/>
              </a:solidFill>
              <a:latin typeface="Calibri" pitchFamily="34" charset="0"/>
              <a:cs typeface="mohammad bold art 1" pitchFamily="2" charset="-78"/>
            </a:endParaRPr>
          </a:p>
          <a:p>
            <a:pPr lvl="0" algn="just" rtl="1" fontAlgn="base">
              <a:lnSpc>
                <a:spcPct val="120000"/>
              </a:lnSpc>
              <a:spcBef>
                <a:spcPts val="120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وقد ألغت اللائحة التنفيذية الجديدة للهيئة والمتضمنة الكتاب السادس عشر  العمل بالقرار رقم (</a:t>
            </a:r>
            <a:r>
              <a:rPr lang="en-US" sz="2000" dirty="0">
                <a:solidFill>
                  <a:schemeClr val="tx2"/>
                </a:solidFill>
                <a:latin typeface="Calibri" pitchFamily="34" charset="0"/>
                <a:cs typeface="mohammad bold art 1" pitchFamily="2" charset="-78"/>
              </a:rPr>
              <a:t>53</a:t>
            </a: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لسنة </a:t>
            </a:r>
            <a:r>
              <a:rPr lang="en-US" sz="2000" dirty="0" smtClean="0">
                <a:solidFill>
                  <a:schemeClr val="tx2"/>
                </a:solidFill>
                <a:latin typeface="Calibri" pitchFamily="34" charset="0"/>
                <a:cs typeface="mohammad bold art 1" pitchFamily="2" charset="-78"/>
              </a:rPr>
              <a:t>2015</a:t>
            </a:r>
            <a:r>
              <a:rPr lang="ar-KW" sz="2000" dirty="0" smtClean="0">
                <a:solidFill>
                  <a:schemeClr val="tx2"/>
                </a:solidFill>
                <a:latin typeface="Calibri" pitchFamily="34" charset="0"/>
                <a:cs typeface="mohammad bold art 1" pitchFamily="2" charset="-78"/>
              </a:rPr>
              <a:t> الخاص بإصدار تعليمات هيئة أسواق المال رقم (</a:t>
            </a:r>
            <a:r>
              <a:rPr lang="en-US" sz="2000" dirty="0" smtClean="0">
                <a:solidFill>
                  <a:schemeClr val="tx2"/>
                </a:solidFill>
                <a:latin typeface="Calibri" pitchFamily="34" charset="0"/>
                <a:cs typeface="mohammad bold art 1" pitchFamily="2" charset="-78"/>
              </a:rPr>
              <a:t>2</a:t>
            </a:r>
            <a:r>
              <a:rPr lang="ar-KW" sz="2000" dirty="0" smtClean="0">
                <a:solidFill>
                  <a:schemeClr val="tx2"/>
                </a:solidFill>
                <a:latin typeface="Calibri" pitchFamily="34" charset="0"/>
                <a:cs typeface="mohammad bold art 1" pitchFamily="2" charset="-78"/>
              </a:rPr>
              <a:t>) لسنة </a:t>
            </a:r>
            <a:r>
              <a:rPr lang="en-US" sz="2000" dirty="0" smtClean="0">
                <a:solidFill>
                  <a:schemeClr val="tx2"/>
                </a:solidFill>
                <a:latin typeface="Calibri" pitchFamily="34" charset="0"/>
                <a:cs typeface="mohammad bold art 1" pitchFamily="2" charset="-78"/>
              </a:rPr>
              <a:t>2015</a:t>
            </a:r>
            <a:r>
              <a:rPr lang="ar-KW" sz="2000" dirty="0" smtClean="0">
                <a:solidFill>
                  <a:schemeClr val="tx2"/>
                </a:solidFill>
                <a:latin typeface="Calibri" pitchFamily="34" charset="0"/>
                <a:cs typeface="mohammad bold art 1" pitchFamily="2" charset="-78"/>
              </a:rPr>
              <a:t> بشأن مكافحة غسل الأموال </a:t>
            </a:r>
            <a:r>
              <a:rPr lang="ar-KW" sz="2000" dirty="0">
                <a:solidFill>
                  <a:schemeClr val="tx2"/>
                </a:solidFill>
                <a:latin typeface="Calibri" pitchFamily="34" charset="0"/>
                <a:cs typeface="mohammad bold art 1" pitchFamily="2" charset="-78"/>
              </a:rPr>
              <a:t>وتمويل </a:t>
            </a:r>
            <a:r>
              <a:rPr lang="ar-KW" sz="2000" dirty="0" smtClean="0">
                <a:solidFill>
                  <a:schemeClr val="tx2"/>
                </a:solidFill>
                <a:latin typeface="Calibri" pitchFamily="34" charset="0"/>
                <a:cs typeface="mohammad bold art 1" pitchFamily="2" charset="-78"/>
              </a:rPr>
              <a:t>الإرهاب.</a:t>
            </a: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495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 calcmode="lin" valueType="num">
                                      <p:cBhvr additive="base">
                                        <p:cTn id="1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b="1" dirty="0" smtClean="0">
                <a:solidFill>
                  <a:schemeClr val="tx2"/>
                </a:solidFill>
                <a:latin typeface="Sakkal Majalla" pitchFamily="2" charset="-78"/>
                <a:cs typeface="mohammad bold art 1" pitchFamily="2" charset="-78"/>
              </a:rPr>
              <a:t>الجزء الأول/ الكتاب السادس عشر </a:t>
            </a:r>
            <a:br>
              <a:rPr lang="ar-KW" sz="2800" b="1" dirty="0" smtClean="0">
                <a:solidFill>
                  <a:schemeClr val="tx2"/>
                </a:solidFill>
                <a:latin typeface="Sakkal Majalla" pitchFamily="2" charset="-78"/>
                <a:cs typeface="mohammad bold art 1" pitchFamily="2" charset="-78"/>
              </a:rPr>
            </a:br>
            <a:r>
              <a:rPr lang="ar-KW" sz="2800" b="1" dirty="0" smtClean="0">
                <a:solidFill>
                  <a:schemeClr val="tx2"/>
                </a:solidFill>
                <a:latin typeface="Sakkal Majalla" pitchFamily="2" charset="-78"/>
                <a:cs typeface="mohammad bold art 1" pitchFamily="2" charset="-78"/>
              </a:rPr>
              <a:t>من اللائحة التنفيذية</a:t>
            </a:r>
            <a:endParaRPr lang="en-US" sz="2800"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lvl="0" algn="just" rtl="1" fontAlgn="base">
              <a:lnSpc>
                <a:spcPct val="120000"/>
              </a:lnSpc>
              <a:spcBef>
                <a:spcPts val="1200"/>
              </a:spcBef>
              <a:spcAft>
                <a:spcPts val="600"/>
              </a:spcAft>
              <a:buFont typeface="Wingdings" panose="05000000000000000000" pitchFamily="2" charset="2"/>
              <a:buChar char="§"/>
            </a:pPr>
            <a:r>
              <a:rPr lang="ar-KW" sz="2000" dirty="0" smtClean="0">
                <a:solidFill>
                  <a:schemeClr val="tx2"/>
                </a:solidFill>
                <a:latin typeface="Calibri" pitchFamily="34" charset="0"/>
                <a:cs typeface="mohammad bold art 1" pitchFamily="2" charset="-78"/>
              </a:rPr>
              <a:t>(يتبع) وبموجب ذلك، يتعين على الشخص المرخص له الآتي:</a:t>
            </a:r>
            <a:endParaRPr lang="ar-KW" sz="1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r>
              <a:rPr lang="ar-KW" sz="2000" dirty="0">
                <a:solidFill>
                  <a:schemeClr val="tx2"/>
                </a:solidFill>
                <a:latin typeface="Calibri" pitchFamily="34" charset="0"/>
                <a:cs typeface="mohammad bold art 1" pitchFamily="2" charset="-78"/>
              </a:rPr>
              <a:t>مراجعة وتحديث أدلة </a:t>
            </a:r>
            <a:r>
              <a:rPr lang="ar-KW" sz="2000" dirty="0" smtClean="0">
                <a:solidFill>
                  <a:schemeClr val="tx2"/>
                </a:solidFill>
                <a:latin typeface="Calibri" pitchFamily="34" charset="0"/>
                <a:cs typeface="mohammad bold art 1" pitchFamily="2" charset="-78"/>
              </a:rPr>
              <a:t>السياسات والإجراءات المتعلقة بمكافحة غسل الأموال وتمويل الإرهاب، وذلك بما يتوافق مع ما جاء في الكتاب السادس عشر من اللائحة الجديدة. (</a:t>
            </a:r>
            <a:r>
              <a:rPr lang="ar-KW" sz="2000" dirty="0">
                <a:solidFill>
                  <a:schemeClr val="tx2"/>
                </a:solidFill>
                <a:latin typeface="Calibri" pitchFamily="34" charset="0"/>
                <a:cs typeface="mohammad bold art 1" pitchFamily="2" charset="-78"/>
              </a:rPr>
              <a:t>دون إغفال الضوابط الأخرى</a:t>
            </a:r>
            <a:r>
              <a:rPr lang="ar-KW" sz="2000" dirty="0" smtClean="0">
                <a:solidFill>
                  <a:schemeClr val="tx2"/>
                </a:solidFill>
                <a:latin typeface="Calibri" pitchFamily="34" charset="0"/>
                <a:cs typeface="mohammad bold art 1" pitchFamily="2" charset="-78"/>
              </a:rPr>
              <a:t>).</a:t>
            </a:r>
          </a:p>
          <a:p>
            <a:pPr marL="742950" indent="-457200" algn="just" rtl="1" fontAlgn="base">
              <a:spcBef>
                <a:spcPct val="0"/>
              </a:spcBef>
              <a:spcAft>
                <a:spcPts val="600"/>
              </a:spcAft>
              <a:buFont typeface="+mj-lt"/>
              <a:buAutoNum type="arabicParenR"/>
            </a:pPr>
            <a:r>
              <a:rPr lang="ar-KW" sz="2000" dirty="0">
                <a:solidFill>
                  <a:schemeClr val="tx2"/>
                </a:solidFill>
                <a:latin typeface="Calibri" pitchFamily="34" charset="0"/>
                <a:cs typeface="mohammad bold art 1" pitchFamily="2" charset="-78"/>
              </a:rPr>
              <a:t>تزويد الهيئة بتلك الأدلة المشار إليها في النقطة السابقة (المادة </a:t>
            </a:r>
            <a:r>
              <a:rPr lang="en-US" sz="2000" dirty="0">
                <a:solidFill>
                  <a:schemeClr val="tx2"/>
                </a:solidFill>
                <a:latin typeface="Calibri" pitchFamily="34" charset="0"/>
                <a:cs typeface="mohammad bold art 1" pitchFamily="2" charset="-78"/>
              </a:rPr>
              <a:t>3-2</a:t>
            </a:r>
            <a:r>
              <a:rPr lang="ar-KW" sz="2000" dirty="0">
                <a:solidFill>
                  <a:schemeClr val="tx2"/>
                </a:solidFill>
                <a:latin typeface="Calibri" pitchFamily="34" charset="0"/>
                <a:cs typeface="mohammad bold art 1" pitchFamily="2" charset="-78"/>
              </a:rPr>
              <a:t>).</a:t>
            </a:r>
          </a:p>
          <a:p>
            <a:pPr marL="742950" indent="-457200" algn="just" rtl="1" fontAlgn="base">
              <a:spcBef>
                <a:spcPct val="0"/>
              </a:spcBef>
              <a:spcAft>
                <a:spcPts val="600"/>
              </a:spcAft>
              <a:buFont typeface="+mj-lt"/>
              <a:buAutoNum type="arabicParenR"/>
            </a:pPr>
            <a:r>
              <a:rPr lang="ar-KW" sz="2000" dirty="0" smtClean="0">
                <a:solidFill>
                  <a:schemeClr val="tx2"/>
                </a:solidFill>
                <a:latin typeface="Calibri" pitchFamily="34" charset="0"/>
                <a:cs typeface="mohammad bold art 1" pitchFamily="2" charset="-78"/>
              </a:rPr>
              <a:t>مراعاة </a:t>
            </a:r>
            <a:r>
              <a:rPr lang="ar-KW" sz="2000" dirty="0">
                <a:solidFill>
                  <a:schemeClr val="tx2"/>
                </a:solidFill>
                <a:latin typeface="Calibri" pitchFamily="34" charset="0"/>
                <a:cs typeface="mohammad bold art 1" pitchFamily="2" charset="-78"/>
              </a:rPr>
              <a:t>الالتزامات الجديدة.</a:t>
            </a:r>
          </a:p>
          <a:p>
            <a:pPr marL="742950" indent="-457200" algn="just" rtl="1" fontAlgn="base">
              <a:spcBef>
                <a:spcPct val="0"/>
              </a:spcBef>
              <a:spcAft>
                <a:spcPts val="600"/>
              </a:spcAft>
              <a:buFont typeface="+mj-lt"/>
              <a:buAutoNum type="arabicParenR"/>
            </a:pPr>
            <a:r>
              <a:rPr lang="ar-KW" sz="2000" dirty="0">
                <a:solidFill>
                  <a:schemeClr val="tx2"/>
                </a:solidFill>
                <a:latin typeface="Calibri" pitchFamily="34" charset="0"/>
                <a:cs typeface="mohammad bold art 1" pitchFamily="2" charset="-78"/>
              </a:rPr>
              <a:t>التأكد من فهم جميع مسؤوليه وموظفيه – ومن يعملون لحسابه (كمستشارين) –  محتوى الكتاب فهماً </a:t>
            </a:r>
            <a:r>
              <a:rPr lang="ar-KW" sz="2000" dirty="0" smtClean="0">
                <a:solidFill>
                  <a:schemeClr val="tx2"/>
                </a:solidFill>
                <a:latin typeface="Calibri" pitchFamily="34" charset="0"/>
                <a:cs typeface="mohammad bold art 1" pitchFamily="2" charset="-78"/>
              </a:rPr>
              <a:t>تاماًّ، </a:t>
            </a:r>
            <a:r>
              <a:rPr lang="ar-KW" sz="2000" dirty="0">
                <a:solidFill>
                  <a:schemeClr val="tx2"/>
                </a:solidFill>
                <a:latin typeface="Calibri" pitchFamily="34" charset="0"/>
                <a:cs typeface="mohammad bold art 1" pitchFamily="2" charset="-78"/>
              </a:rPr>
              <a:t>واطلاعهم عليه عملاً بما جاء في حكم </a:t>
            </a:r>
            <a:r>
              <a:rPr lang="ar-KW" sz="2000" dirty="0" smtClean="0">
                <a:solidFill>
                  <a:schemeClr val="tx2"/>
                </a:solidFill>
                <a:latin typeface="Calibri" pitchFamily="34" charset="0"/>
                <a:cs typeface="mohammad bold art 1" pitchFamily="2" charset="-78"/>
              </a:rPr>
              <a:t>( البند </a:t>
            </a:r>
            <a:r>
              <a:rPr lang="ar-KW" sz="2000" dirty="0">
                <a:solidFill>
                  <a:schemeClr val="tx2"/>
                </a:solidFill>
                <a:latin typeface="Calibri" pitchFamily="34" charset="0"/>
                <a:cs typeface="mohammad bold art 1" pitchFamily="2" charset="-78"/>
              </a:rPr>
              <a:t>(2) من المادة </a:t>
            </a:r>
            <a:r>
              <a:rPr lang="ar-KW" sz="2000" dirty="0" smtClean="0">
                <a:solidFill>
                  <a:schemeClr val="tx2"/>
                </a:solidFill>
                <a:latin typeface="Calibri" pitchFamily="34" charset="0"/>
                <a:cs typeface="mohammad bold art 1" pitchFamily="2" charset="-78"/>
              </a:rPr>
              <a:t>(</a:t>
            </a:r>
            <a:r>
              <a:rPr lang="en-US" sz="2000" dirty="0" smtClean="0">
                <a:solidFill>
                  <a:schemeClr val="tx2"/>
                </a:solidFill>
                <a:latin typeface="Calibri" pitchFamily="34" charset="0"/>
                <a:cs typeface="mohammad bold art 1" pitchFamily="2" charset="-78"/>
              </a:rPr>
              <a:t>3-2</a:t>
            </a:r>
            <a:r>
              <a:rPr lang="ar-KW" sz="2000" dirty="0">
                <a:solidFill>
                  <a:schemeClr val="tx2"/>
                </a:solidFill>
                <a:latin typeface="Calibri" pitchFamily="34" charset="0"/>
                <a:cs typeface="mohammad bold art 1" pitchFamily="2" charset="-78"/>
              </a:rPr>
              <a:t>). (تفعيل آلية التدريب).</a:t>
            </a:r>
          </a:p>
          <a:p>
            <a:pPr algn="just" rtl="1" fontAlgn="base">
              <a:lnSpc>
                <a:spcPct val="120000"/>
              </a:lnSpc>
              <a:spcBef>
                <a:spcPts val="1200"/>
              </a:spcBef>
              <a:spcAft>
                <a:spcPts val="600"/>
              </a:spcAft>
              <a:buFont typeface="Wingdings" panose="05000000000000000000" pitchFamily="2" charset="2"/>
              <a:buChar char="§"/>
            </a:pPr>
            <a:r>
              <a:rPr lang="ar-KW" sz="2000" b="1" dirty="0">
                <a:solidFill>
                  <a:schemeClr val="tx2"/>
                </a:solidFill>
                <a:latin typeface="Calibri" pitchFamily="34" charset="0"/>
                <a:cs typeface="mohammad bold art 1" pitchFamily="2" charset="-78"/>
              </a:rPr>
              <a:t>تذكير بالأخطاء السابقة.</a:t>
            </a: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8404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5"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anim calcmode="lin" valueType="num">
                                      <p:cBhvr>
                                        <p:cTn id="38" dur="2000" fill="hold"/>
                                        <p:tgtEl>
                                          <p:spTgt spid="3">
                                            <p:txEl>
                                              <p:pRg st="5" end="5"/>
                                            </p:txEl>
                                          </p:spTgt>
                                        </p:tgtEl>
                                        <p:attrNameLst>
                                          <p:attrName>style.rotation</p:attrName>
                                        </p:attrNameLst>
                                      </p:cBhvr>
                                      <p:tavLst>
                                        <p:tav tm="0">
                                          <p:val>
                                            <p:fltVal val="720"/>
                                          </p:val>
                                        </p:tav>
                                        <p:tav tm="100000">
                                          <p:val>
                                            <p:fltVal val="0"/>
                                          </p:val>
                                        </p:tav>
                                      </p:tavLst>
                                    </p:anim>
                                    <p:anim calcmode="lin" valueType="num">
                                      <p:cBhvr>
                                        <p:cTn id="39" dur="2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0" dur="2000" fill="hold"/>
                                        <p:tgtEl>
                                          <p:spTgt spid="3">
                                            <p:txEl>
                                              <p:pRg st="5" end="5"/>
                                            </p:txEl>
                                          </p:spTgt>
                                        </p:tgtEl>
                                        <p:attrNameLst>
                                          <p:attrName>ppt_w</p:attrName>
                                        </p:attrNameLst>
                                      </p:cBhvr>
                                      <p:tavLst>
                                        <p:tav tm="0">
                                          <p:val>
                                            <p:fltVal val="0"/>
                                          </p:val>
                                        </p:tav>
                                        <p:tav tm="100000">
                                          <p:val>
                                            <p:strVal val="#ppt_w"/>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19" end="19"/>
                                            </p:txEl>
                                          </p:spTgt>
                                        </p:tgtEl>
                                        <p:attrNameLst>
                                          <p:attrName>style.visibility</p:attrName>
                                        </p:attrNameLst>
                                      </p:cBhvr>
                                      <p:to>
                                        <p:strVal val="visible"/>
                                      </p:to>
                                    </p:set>
                                    <p:anim calcmode="lin" valueType="num">
                                      <p:cBhvr additive="base">
                                        <p:cTn id="45" dur="500" fill="hold"/>
                                        <p:tgtEl>
                                          <p:spTgt spid="3">
                                            <p:txEl>
                                              <p:pRg st="19" end="1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9" end="1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2200" b="1" dirty="0">
                <a:solidFill>
                  <a:schemeClr val="tx2"/>
                </a:solidFill>
                <a:latin typeface="Calibri" pitchFamily="34" charset="0"/>
                <a:cs typeface="mohammad bold art 1" pitchFamily="2" charset="-78"/>
              </a:rPr>
              <a:t>الجزء </a:t>
            </a:r>
            <a:r>
              <a:rPr lang="ar-KW" sz="2200" b="1" dirty="0" smtClean="0">
                <a:solidFill>
                  <a:schemeClr val="tx2"/>
                </a:solidFill>
                <a:latin typeface="Calibri" pitchFamily="34" charset="0"/>
                <a:cs typeface="mohammad bold art 1" pitchFamily="2" charset="-78"/>
              </a:rPr>
              <a:t>الثاني/ </a:t>
            </a:r>
            <a:r>
              <a:rPr lang="ar-KW" sz="2200" b="1" dirty="0">
                <a:solidFill>
                  <a:schemeClr val="tx2"/>
                </a:solidFill>
                <a:latin typeface="Calibri" pitchFamily="34" charset="0"/>
                <a:cs typeface="mohammad bold art 1" pitchFamily="2" charset="-78"/>
              </a:rPr>
              <a:t>التقرير السنوي للشخص </a:t>
            </a:r>
            <a:r>
              <a:rPr lang="en-US" sz="2200" b="1" dirty="0" smtClean="0">
                <a:solidFill>
                  <a:schemeClr val="tx2"/>
                </a:solidFill>
                <a:latin typeface="Calibri" pitchFamily="34" charset="0"/>
                <a:cs typeface="mohammad bold art 1" pitchFamily="2" charset="-78"/>
              </a:rPr>
              <a:t/>
            </a:r>
            <a:br>
              <a:rPr lang="en-US" sz="2200" b="1" dirty="0" smtClean="0">
                <a:solidFill>
                  <a:schemeClr val="tx2"/>
                </a:solidFill>
                <a:latin typeface="Calibri" pitchFamily="34" charset="0"/>
                <a:cs typeface="mohammad bold art 1" pitchFamily="2" charset="-78"/>
              </a:rPr>
            </a:br>
            <a:r>
              <a:rPr lang="ar-KW" sz="2200" b="1" dirty="0" smtClean="0">
                <a:solidFill>
                  <a:schemeClr val="tx2"/>
                </a:solidFill>
                <a:latin typeface="Calibri" pitchFamily="34" charset="0"/>
                <a:cs typeface="mohammad bold art 1" pitchFamily="2" charset="-78"/>
              </a:rPr>
              <a:t>المرخص </a:t>
            </a:r>
            <a:r>
              <a:rPr lang="ar-KW" sz="2200" b="1" dirty="0">
                <a:solidFill>
                  <a:schemeClr val="tx2"/>
                </a:solidFill>
                <a:latin typeface="Calibri" pitchFamily="34" charset="0"/>
                <a:cs typeface="mohammad bold art 1" pitchFamily="2" charset="-78"/>
              </a:rPr>
              <a:t>له وأهم الظواهر السلبية المتعلقة به</a:t>
            </a:r>
            <a:endParaRPr lang="en-US" sz="2200" b="1"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742950" lvl="0" indent="-457200" algn="just" rtl="1" fontAlgn="base">
              <a:lnSpc>
                <a:spcPct val="120000"/>
              </a:lnSpc>
              <a:spcBef>
                <a:spcPct val="0"/>
              </a:spcBef>
              <a:spcAft>
                <a:spcPts val="600"/>
              </a:spcAft>
              <a:buFont typeface="Wingdings" panose="05000000000000000000" pitchFamily="2" charset="2"/>
              <a:buChar char="§"/>
            </a:pPr>
            <a:r>
              <a:rPr lang="ar-KW" sz="1800" u="sng" dirty="0">
                <a:solidFill>
                  <a:schemeClr val="tx2"/>
                </a:solidFill>
                <a:latin typeface="Calibri" pitchFamily="34" charset="0"/>
                <a:cs typeface="mohammad bold art 1" pitchFamily="2" charset="-78"/>
              </a:rPr>
              <a:t>التقرير </a:t>
            </a:r>
            <a:r>
              <a:rPr lang="ar-KW" sz="1800" u="sng" dirty="0" smtClean="0">
                <a:solidFill>
                  <a:schemeClr val="tx2"/>
                </a:solidFill>
                <a:latin typeface="Calibri" pitchFamily="34" charset="0"/>
                <a:cs typeface="mohammad bold art 1" pitchFamily="2" charset="-78"/>
              </a:rPr>
              <a:t>السنوي (تعريف):</a:t>
            </a:r>
            <a:r>
              <a:rPr lang="ar-KW" sz="1800" dirty="0" smtClean="0">
                <a:solidFill>
                  <a:schemeClr val="tx2"/>
                </a:solidFill>
                <a:latin typeface="Calibri" pitchFamily="34" charset="0"/>
                <a:cs typeface="mohammad bold art 1" pitchFamily="2" charset="-78"/>
              </a:rPr>
              <a:t> </a:t>
            </a:r>
            <a:endParaRPr lang="ar-KW" sz="1800" dirty="0">
              <a:solidFill>
                <a:schemeClr val="tx2"/>
              </a:solidFill>
              <a:latin typeface="Calibri" pitchFamily="34" charset="0"/>
              <a:cs typeface="mohammad bold art 1" pitchFamily="2" charset="-78"/>
            </a:endParaRPr>
          </a:p>
          <a:p>
            <a:pPr marL="1080000" lvl="0" indent="-457200" algn="r" rtl="1" fontAlgn="base">
              <a:lnSpc>
                <a:spcPct val="130000"/>
              </a:lnSpc>
              <a:spcBef>
                <a:spcPct val="0"/>
              </a:spcBef>
              <a:spcAft>
                <a:spcPts val="600"/>
              </a:spcAft>
              <a:buFont typeface="Wingdings" panose="05000000000000000000" pitchFamily="2" charset="2"/>
              <a:buChar char="ü"/>
            </a:pPr>
            <a:r>
              <a:rPr lang="ar-KW" sz="1800" dirty="0">
                <a:solidFill>
                  <a:schemeClr val="tx2"/>
                </a:solidFill>
                <a:latin typeface="Calibri" pitchFamily="34" charset="0"/>
                <a:cs typeface="mohammad bold art 1" pitchFamily="2" charset="-78"/>
              </a:rPr>
              <a:t>يعتبر إعداد التقرير السنوي إحدى مهام مسؤول المطابقة والالتزام </a:t>
            </a:r>
            <a:r>
              <a:rPr lang="ar-KW" sz="1800" dirty="0" smtClean="0">
                <a:solidFill>
                  <a:schemeClr val="tx2"/>
                </a:solidFill>
                <a:latin typeface="Calibri" pitchFamily="34" charset="0"/>
                <a:cs typeface="mohammad bold art 1" pitchFamily="2" charset="-78"/>
              </a:rPr>
              <a:t>( البند </a:t>
            </a:r>
            <a:r>
              <a:rPr lang="ar-KW" sz="1800" dirty="0">
                <a:solidFill>
                  <a:schemeClr val="tx2"/>
                </a:solidFill>
                <a:latin typeface="Calibri" pitchFamily="34" charset="0"/>
                <a:cs typeface="mohammad bold art 1" pitchFamily="2" charset="-78"/>
              </a:rPr>
              <a:t>رقم </a:t>
            </a:r>
            <a:r>
              <a:rPr lang="ar-KW" sz="1800" dirty="0" smtClean="0">
                <a:solidFill>
                  <a:schemeClr val="tx2"/>
                </a:solidFill>
                <a:latin typeface="Calibri" pitchFamily="34" charset="0"/>
                <a:cs typeface="mohammad bold art 1" pitchFamily="2" charset="-78"/>
              </a:rPr>
              <a:t>(</a:t>
            </a:r>
            <a:r>
              <a:rPr lang="en-US" sz="1800" dirty="0" smtClean="0">
                <a:solidFill>
                  <a:schemeClr val="tx2"/>
                </a:solidFill>
                <a:latin typeface="Calibri" pitchFamily="34" charset="0"/>
                <a:cs typeface="mohammad bold art 1" pitchFamily="2" charset="-78"/>
              </a:rPr>
              <a:t>5</a:t>
            </a:r>
            <a:r>
              <a:rPr lang="ar-KW" sz="1800" dirty="0" smtClean="0">
                <a:solidFill>
                  <a:schemeClr val="tx2"/>
                </a:solidFill>
                <a:latin typeface="Calibri" pitchFamily="34" charset="0"/>
                <a:cs typeface="mohammad bold art 1" pitchFamily="2" charset="-78"/>
              </a:rPr>
              <a:t>) </a:t>
            </a:r>
            <a:r>
              <a:rPr lang="ar-KW" sz="1800" dirty="0">
                <a:solidFill>
                  <a:schemeClr val="tx2"/>
                </a:solidFill>
                <a:latin typeface="Calibri" pitchFamily="34" charset="0"/>
                <a:cs typeface="mohammad bold art 1" pitchFamily="2" charset="-78"/>
              </a:rPr>
              <a:t>من المادة </a:t>
            </a:r>
            <a:r>
              <a:rPr lang="ar-KW" sz="1800" dirty="0" smtClean="0">
                <a:solidFill>
                  <a:schemeClr val="tx2"/>
                </a:solidFill>
                <a:latin typeface="Calibri" pitchFamily="34" charset="0"/>
                <a:cs typeface="mohammad bold art 1" pitchFamily="2" charset="-78"/>
              </a:rPr>
              <a:t>(</a:t>
            </a:r>
            <a:r>
              <a:rPr lang="en-US" sz="1800" dirty="0" smtClean="0">
                <a:solidFill>
                  <a:schemeClr val="tx2"/>
                </a:solidFill>
                <a:latin typeface="Calibri" pitchFamily="34" charset="0"/>
                <a:cs typeface="mohammad bold art 1" pitchFamily="2" charset="-78"/>
              </a:rPr>
              <a:t>5-7</a:t>
            </a:r>
            <a:r>
              <a:rPr lang="ar-KW" sz="1800" dirty="0" smtClean="0">
                <a:solidFill>
                  <a:schemeClr val="tx2"/>
                </a:solidFill>
                <a:latin typeface="Calibri" pitchFamily="34" charset="0"/>
                <a:cs typeface="mohammad bold art 1" pitchFamily="2" charset="-78"/>
              </a:rPr>
              <a:t>).</a:t>
            </a:r>
            <a:endParaRPr lang="ar-KW" sz="1800" dirty="0">
              <a:solidFill>
                <a:schemeClr val="tx2"/>
              </a:solidFill>
              <a:latin typeface="Calibri" pitchFamily="34" charset="0"/>
              <a:cs typeface="mohammad bold art 1" pitchFamily="2" charset="-78"/>
            </a:endParaRPr>
          </a:p>
          <a:p>
            <a:pPr marL="1080000" lvl="0" indent="-457200" algn="r" rtl="1" fontAlgn="base">
              <a:lnSpc>
                <a:spcPct val="130000"/>
              </a:lnSpc>
              <a:spcBef>
                <a:spcPct val="0"/>
              </a:spcBef>
              <a:spcAft>
                <a:spcPts val="600"/>
              </a:spcAft>
              <a:buFont typeface="Wingdings" panose="05000000000000000000" pitchFamily="2" charset="2"/>
              <a:buChar char="ü"/>
            </a:pPr>
            <a:endParaRPr lang="ar-KW" sz="500" dirty="0">
              <a:solidFill>
                <a:schemeClr val="tx2"/>
              </a:solidFill>
              <a:latin typeface="Calibri" pitchFamily="34" charset="0"/>
              <a:cs typeface="mohammad bold art 1" pitchFamily="2" charset="-78"/>
            </a:endParaRPr>
          </a:p>
          <a:p>
            <a:pPr marL="1080000" indent="-457200" algn="just" rtl="1" fontAlgn="base">
              <a:lnSpc>
                <a:spcPct val="14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تقرير يتضمن جميع الإجراءات المتخذة لتنفيذ السياسات والإجراءات والضوابط الداخلية وأي اقتراحات لتعزيز فعالية وكفاية تلك الإجراءات بشأن مكافحة غسل الأموال وتمويل الإرهاب.</a:t>
            </a:r>
          </a:p>
          <a:p>
            <a:pPr marL="1080000" indent="-457200" algn="r" rtl="1" fontAlgn="base">
              <a:lnSpc>
                <a:spcPct val="130000"/>
              </a:lnSpc>
              <a:spcBef>
                <a:spcPct val="0"/>
              </a:spcBef>
              <a:spcAft>
                <a:spcPts val="600"/>
              </a:spcAft>
              <a:buFont typeface="Wingdings" panose="05000000000000000000" pitchFamily="2" charset="2"/>
              <a:buChar char="ü"/>
            </a:pPr>
            <a:endParaRPr lang="ar-KW" sz="5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يعرض التقرير على مجلس إدارة الشخص المرخص له.</a:t>
            </a:r>
          </a:p>
          <a:p>
            <a:pPr marL="1080000" indent="-457200" algn="r" rtl="1" fontAlgn="base">
              <a:lnSpc>
                <a:spcPct val="130000"/>
              </a:lnSpc>
              <a:spcBef>
                <a:spcPct val="0"/>
              </a:spcBef>
              <a:spcAft>
                <a:spcPts val="600"/>
              </a:spcAft>
              <a:buFont typeface="Wingdings" panose="05000000000000000000" pitchFamily="2" charset="2"/>
              <a:buChar char="ü"/>
            </a:pPr>
            <a:endParaRPr lang="ar-KW" sz="5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تزويد هيئة أسواق المال </a:t>
            </a:r>
            <a:r>
              <a:rPr lang="ar-KW" sz="1800" dirty="0">
                <a:solidFill>
                  <a:schemeClr val="tx2"/>
                </a:solidFill>
                <a:latin typeface="Calibri" pitchFamily="34" charset="0"/>
                <a:cs typeface="mohammad bold art 1" pitchFamily="2" charset="-78"/>
              </a:rPr>
              <a:t>بنسخة من التقرير السنوي (تم تحديد الموعد بموجب تعميم الهيئة رقم (</a:t>
            </a:r>
            <a:r>
              <a:rPr lang="en-US" sz="1800" dirty="0">
                <a:solidFill>
                  <a:schemeClr val="tx2"/>
                </a:solidFill>
                <a:latin typeface="Calibri" pitchFamily="34" charset="0"/>
                <a:cs typeface="mohammad bold art 1" pitchFamily="2" charset="-78"/>
              </a:rPr>
              <a:t>1</a:t>
            </a:r>
            <a:r>
              <a:rPr lang="ar-KW" sz="1800" dirty="0">
                <a:solidFill>
                  <a:schemeClr val="tx2"/>
                </a:solidFill>
                <a:latin typeface="Calibri" pitchFamily="34" charset="0"/>
                <a:cs typeface="mohammad bold art 1" pitchFamily="2" charset="-78"/>
              </a:rPr>
              <a:t>) لسنة </a:t>
            </a:r>
            <a:r>
              <a:rPr lang="en-US" sz="1800" dirty="0">
                <a:solidFill>
                  <a:schemeClr val="tx2"/>
                </a:solidFill>
                <a:latin typeface="Calibri" pitchFamily="34" charset="0"/>
                <a:cs typeface="mohammad bold art 1" pitchFamily="2" charset="-78"/>
              </a:rPr>
              <a:t>2016</a:t>
            </a:r>
            <a:r>
              <a:rPr lang="ar-KW" sz="1800" dirty="0">
                <a:solidFill>
                  <a:schemeClr val="tx2"/>
                </a:solidFill>
                <a:latin typeface="Calibri" pitchFamily="34" charset="0"/>
                <a:cs typeface="mohammad bold art 1" pitchFamily="2" charset="-78"/>
              </a:rPr>
              <a:t>).</a:t>
            </a: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smtClean="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smtClean="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ct val="0"/>
              </a:spcBef>
              <a:spcAft>
                <a:spcPts val="600"/>
              </a:spcAft>
              <a:buNone/>
            </a:pPr>
            <a:endParaRPr lang="ar-KW" sz="2000" b="1"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122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5" end="25"/>
                                            </p:txEl>
                                          </p:spTgt>
                                        </p:tgtEl>
                                        <p:attrNameLst>
                                          <p:attrName>style.visibility</p:attrName>
                                        </p:attrNameLst>
                                      </p:cBhvr>
                                      <p:to>
                                        <p:strVal val="visible"/>
                                      </p:to>
                                    </p:set>
                                    <p:anim calcmode="lin" valueType="num">
                                      <p:cBhvr additive="base">
                                        <p:cTn id="7" dur="500" fill="hold"/>
                                        <p:tgtEl>
                                          <p:spTgt spid="3">
                                            <p:txEl>
                                              <p:pRg st="25" end="2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5" end="2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Calibri" pitchFamily="34" charset="0"/>
                <a:cs typeface="mohammad bold art 1" pitchFamily="2" charset="-78"/>
              </a:rPr>
              <a:t>الجزء الثاني/ التقرير السنوي للشخص </a:t>
            </a:r>
            <a:r>
              <a:rPr lang="en-US" sz="2000" b="1" dirty="0">
                <a:solidFill>
                  <a:schemeClr val="tx2"/>
                </a:solidFill>
                <a:latin typeface="Calibri" pitchFamily="34" charset="0"/>
                <a:cs typeface="mohammad bold art 1" pitchFamily="2" charset="-78"/>
              </a:rPr>
              <a:t/>
            </a:r>
            <a:br>
              <a:rPr lang="en-US" sz="2000" b="1" dirty="0">
                <a:solidFill>
                  <a:schemeClr val="tx2"/>
                </a:solidFill>
                <a:latin typeface="Calibri" pitchFamily="34" charset="0"/>
                <a:cs typeface="mohammad bold art 1" pitchFamily="2" charset="-78"/>
              </a:rPr>
            </a:br>
            <a:r>
              <a:rPr lang="ar-KW" sz="2000" b="1" dirty="0">
                <a:solidFill>
                  <a:schemeClr val="tx2"/>
                </a:solidFill>
                <a:latin typeface="Calibri" pitchFamily="34" charset="0"/>
                <a:cs typeface="mohammad bold art 1" pitchFamily="2" charset="-78"/>
              </a:rPr>
              <a:t>المرخص له وأهم الظواهر السلبية المتعلقة به</a:t>
            </a:r>
            <a:endParaRPr lang="en-US" sz="2000" dirty="0">
              <a:solidFill>
                <a:schemeClr val="tx2"/>
              </a:solidFill>
              <a:cs typeface="mohammad bold art 1" pitchFamily="2" charset="-78"/>
            </a:endParaRPr>
          </a:p>
        </p:txBody>
      </p:sp>
      <p:sp>
        <p:nvSpPr>
          <p:cNvPr id="3" name="Content Placeholder 2"/>
          <p:cNvSpPr>
            <a:spLocks noGrp="1"/>
          </p:cNvSpPr>
          <p:nvPr>
            <p:ph idx="1"/>
          </p:nvPr>
        </p:nvSpPr>
        <p:spPr>
          <a:xfrm>
            <a:off x="395536" y="1124744"/>
            <a:ext cx="8229600" cy="4886004"/>
          </a:xfrm>
        </p:spPr>
        <p:txBody>
          <a:bodyPr>
            <a:normAutofit fontScale="25000" lnSpcReduction="20000"/>
          </a:bodyPr>
          <a:lstStyle/>
          <a:p>
            <a:pPr marL="0" lvl="0" indent="0" algn="just" rtl="1" fontAlgn="base">
              <a:lnSpc>
                <a:spcPts val="2500"/>
              </a:lnSpc>
              <a:spcBef>
                <a:spcPct val="0"/>
              </a:spcBef>
              <a:buNone/>
            </a:pPr>
            <a:endParaRPr lang="ar-KW" sz="1400" b="1" dirty="0" smtClean="0">
              <a:solidFill>
                <a:schemeClr val="tx2"/>
              </a:solidFill>
              <a:latin typeface="Calibri" pitchFamily="34" charset="0"/>
              <a:cs typeface="mohammad bold art 1" pitchFamily="2" charset="-78"/>
            </a:endParaRPr>
          </a:p>
          <a:p>
            <a:pPr marL="742950" lvl="0" indent="-457200" algn="just" rtl="1" fontAlgn="base">
              <a:lnSpc>
                <a:spcPct val="120000"/>
              </a:lnSpc>
              <a:spcBef>
                <a:spcPct val="0"/>
              </a:spcBef>
              <a:spcAft>
                <a:spcPts val="600"/>
              </a:spcAft>
              <a:buFont typeface="Wingdings" panose="05000000000000000000" pitchFamily="2" charset="2"/>
              <a:buChar char="§"/>
            </a:pPr>
            <a:r>
              <a:rPr lang="ar-KW" sz="7200" u="sng" dirty="0">
                <a:solidFill>
                  <a:schemeClr val="tx2"/>
                </a:solidFill>
                <a:latin typeface="Calibri" pitchFamily="34" charset="0"/>
                <a:cs typeface="mohammad bold art 1" pitchFamily="2" charset="-78"/>
              </a:rPr>
              <a:t>(يتبع) </a:t>
            </a:r>
            <a:r>
              <a:rPr lang="ar-KW" sz="7200" u="sng" dirty="0" smtClean="0">
                <a:solidFill>
                  <a:schemeClr val="tx2"/>
                </a:solidFill>
                <a:latin typeface="Calibri" pitchFamily="34" charset="0"/>
                <a:cs typeface="mohammad bold art 1" pitchFamily="2" charset="-78"/>
              </a:rPr>
              <a:t>أهم الظواهر السلبية المتعلقة بالتقرير السنوي:</a:t>
            </a:r>
          </a:p>
          <a:p>
            <a:pPr marL="285750" lvl="0" indent="0" algn="just" rtl="1" fontAlgn="base">
              <a:lnSpc>
                <a:spcPct val="120000"/>
              </a:lnSpc>
              <a:spcBef>
                <a:spcPct val="0"/>
              </a:spcBef>
              <a:spcAft>
                <a:spcPts val="600"/>
              </a:spcAft>
              <a:buNone/>
            </a:pPr>
            <a:endParaRPr lang="ar-KW" sz="2400" u="sng" dirty="0" smtClean="0">
              <a:solidFill>
                <a:schemeClr val="tx2"/>
              </a:solidFill>
              <a:latin typeface="Calibri" pitchFamily="34" charset="0"/>
              <a:cs typeface="mohammad bold art 1" pitchFamily="2" charset="-78"/>
            </a:endParaRPr>
          </a:p>
          <a:p>
            <a:pPr marL="741600" lvl="0" indent="0" algn="just" rtl="1" fontAlgn="base">
              <a:lnSpc>
                <a:spcPct val="120000"/>
              </a:lnSpc>
              <a:spcBef>
                <a:spcPct val="0"/>
              </a:spcBef>
              <a:spcAft>
                <a:spcPts val="600"/>
              </a:spcAft>
              <a:buNone/>
            </a:pPr>
            <a:r>
              <a:rPr lang="ar-KW" sz="7200" dirty="0" smtClean="0">
                <a:solidFill>
                  <a:schemeClr val="tx2"/>
                </a:solidFill>
                <a:latin typeface="Calibri" pitchFamily="34" charset="0"/>
                <a:cs typeface="mohammad bold art 1" pitchFamily="2" charset="-78"/>
              </a:rPr>
              <a:t>تم ملاحظة مجموعة من الظواهر السلبية على بعض التقارير السنوية المستلمة من الأشخاص المرخص لهم، وذلك بموجب ما ورد في تعميم الهيئة رقم (</a:t>
            </a:r>
            <a:r>
              <a:rPr lang="en-US" sz="7200" dirty="0" smtClean="0">
                <a:solidFill>
                  <a:schemeClr val="tx2"/>
                </a:solidFill>
                <a:latin typeface="Calibri" pitchFamily="34" charset="0"/>
                <a:cs typeface="mohammad bold art 1" pitchFamily="2" charset="-78"/>
              </a:rPr>
              <a:t>1</a:t>
            </a:r>
            <a:r>
              <a:rPr lang="ar-KW" sz="7200" dirty="0" smtClean="0">
                <a:solidFill>
                  <a:schemeClr val="tx2"/>
                </a:solidFill>
                <a:latin typeface="Calibri" pitchFamily="34" charset="0"/>
                <a:cs typeface="mohammad bold art 1" pitchFamily="2" charset="-78"/>
              </a:rPr>
              <a:t>)</a:t>
            </a:r>
            <a:r>
              <a:rPr lang="ar-KW" sz="7200" dirty="0">
                <a:solidFill>
                  <a:schemeClr val="tx2"/>
                </a:solidFill>
                <a:latin typeface="Calibri" pitchFamily="34" charset="0"/>
                <a:cs typeface="mohammad bold art 1" pitchFamily="2" charset="-78"/>
              </a:rPr>
              <a:t> </a:t>
            </a:r>
            <a:r>
              <a:rPr lang="ar-KW" sz="7200" dirty="0" smtClean="0">
                <a:solidFill>
                  <a:schemeClr val="tx2"/>
                </a:solidFill>
                <a:latin typeface="Calibri" pitchFamily="34" charset="0"/>
                <a:cs typeface="mohammad bold art 1" pitchFamily="2" charset="-78"/>
              </a:rPr>
              <a:t>لسنة </a:t>
            </a:r>
            <a:r>
              <a:rPr lang="en-US" sz="7200" dirty="0" smtClean="0">
                <a:solidFill>
                  <a:schemeClr val="tx2"/>
                </a:solidFill>
                <a:latin typeface="Calibri" pitchFamily="34" charset="0"/>
                <a:cs typeface="mohammad bold art 1" pitchFamily="2" charset="-78"/>
              </a:rPr>
              <a:t>2016</a:t>
            </a:r>
            <a:r>
              <a:rPr lang="ar-KW" sz="7200" dirty="0" smtClean="0">
                <a:solidFill>
                  <a:schemeClr val="tx2"/>
                </a:solidFill>
                <a:latin typeface="Calibri" pitchFamily="34" charset="0"/>
                <a:cs typeface="mohammad bold art 1" pitchFamily="2" charset="-78"/>
              </a:rPr>
              <a:t> بشأن التقرير السنوي للأشخاص المرخص لهم، نوجزها بالآتي: </a:t>
            </a:r>
          </a:p>
          <a:p>
            <a:pPr marL="741600" lvl="0" indent="0" algn="just" rtl="1" fontAlgn="base">
              <a:lnSpc>
                <a:spcPct val="120000"/>
              </a:lnSpc>
              <a:spcBef>
                <a:spcPct val="0"/>
              </a:spcBef>
              <a:spcAft>
                <a:spcPts val="600"/>
              </a:spcAft>
              <a:buNone/>
            </a:pPr>
            <a:endParaRPr lang="ar-KW" sz="1600" dirty="0">
              <a:solidFill>
                <a:schemeClr val="tx2"/>
              </a:solidFill>
              <a:latin typeface="Calibri" pitchFamily="34" charset="0"/>
              <a:cs typeface="mohammad bold art 1" pitchFamily="2" charset="-78"/>
            </a:endParaRPr>
          </a:p>
          <a:p>
            <a:pPr marL="1260000" lvl="0" indent="-457200" algn="just" rtl="1" fontAlgn="base">
              <a:lnSpc>
                <a:spcPct val="130000"/>
              </a:lnSpc>
              <a:spcBef>
                <a:spcPct val="0"/>
              </a:spcBef>
              <a:spcAft>
                <a:spcPts val="600"/>
              </a:spcAft>
              <a:buFont typeface="Wingdings" panose="05000000000000000000" pitchFamily="2" charset="2"/>
              <a:buChar char="ü"/>
            </a:pPr>
            <a:endParaRPr lang="ar-KW" sz="1600" dirty="0">
              <a:solidFill>
                <a:schemeClr val="tx2"/>
              </a:solidFill>
              <a:latin typeface="Calibri" pitchFamily="34" charset="0"/>
              <a:cs typeface="mohammad bold art 1" pitchFamily="2" charset="-78"/>
            </a:endParaRPr>
          </a:p>
          <a:p>
            <a:pPr marL="1260000" indent="-457200" algn="just" rtl="1" fontAlgn="base">
              <a:lnSpc>
                <a:spcPct val="130000"/>
              </a:lnSpc>
              <a:spcBef>
                <a:spcPct val="0"/>
              </a:spcBef>
              <a:spcAft>
                <a:spcPts val="600"/>
              </a:spcAft>
              <a:buFont typeface="Wingdings" panose="05000000000000000000" pitchFamily="2" charset="2"/>
              <a:buChar char="ü"/>
            </a:pPr>
            <a:r>
              <a:rPr lang="ar-KW" sz="7200" dirty="0">
                <a:solidFill>
                  <a:schemeClr val="tx2"/>
                </a:solidFill>
                <a:latin typeface="Calibri" pitchFamily="34" charset="0"/>
                <a:cs typeface="mohammad bold art 1" pitchFamily="2" charset="-78"/>
              </a:rPr>
              <a:t>عدم احتواء التقارير على أي نوع من </a:t>
            </a:r>
            <a:r>
              <a:rPr lang="ar-KW" sz="7200" dirty="0" smtClean="0">
                <a:solidFill>
                  <a:schemeClr val="tx2"/>
                </a:solidFill>
                <a:latin typeface="Calibri" pitchFamily="34" charset="0"/>
                <a:cs typeface="mohammad bold art 1" pitchFamily="2" charset="-78"/>
              </a:rPr>
              <a:t>الإحصائيات، وعلى سبيل المثال: (عدد العملاء وأنواعهم، الإجراءات المتخذة بشأن العملاء ذوي المخاطر العالية منهم، التدريب</a:t>
            </a:r>
            <a:r>
              <a:rPr lang="ar-KW" sz="7200" dirty="0">
                <a:solidFill>
                  <a:schemeClr val="tx2"/>
                </a:solidFill>
                <a:latin typeface="Calibri" pitchFamily="34" charset="0"/>
                <a:cs typeface="mohammad bold art 1" pitchFamily="2" charset="-78"/>
              </a:rPr>
              <a:t>، العمليات غير العادية، تحديث </a:t>
            </a:r>
            <a:r>
              <a:rPr lang="ar-KW" sz="7200" dirty="0" smtClean="0">
                <a:solidFill>
                  <a:schemeClr val="tx2"/>
                </a:solidFill>
                <a:latin typeface="Calibri" pitchFamily="34" charset="0"/>
                <a:cs typeface="mohammad bold art 1" pitchFamily="2" charset="-78"/>
              </a:rPr>
              <a:t>البيانات، مخرجات الأنظمة إن وجدت).</a:t>
            </a:r>
          </a:p>
          <a:p>
            <a:pPr marL="1260000" indent="-457200" algn="just" rtl="1" fontAlgn="base">
              <a:lnSpc>
                <a:spcPct val="130000"/>
              </a:lnSpc>
              <a:spcBef>
                <a:spcPct val="0"/>
              </a:spcBef>
              <a:spcAft>
                <a:spcPts val="600"/>
              </a:spcAft>
              <a:buFont typeface="Wingdings" panose="05000000000000000000" pitchFamily="2" charset="2"/>
              <a:buChar char="ü"/>
            </a:pPr>
            <a:endParaRPr lang="ar-KW" sz="1600" dirty="0">
              <a:solidFill>
                <a:schemeClr val="tx2"/>
              </a:solidFill>
              <a:latin typeface="Calibri" pitchFamily="34" charset="0"/>
              <a:cs typeface="mohammad bold art 1" pitchFamily="2" charset="-78"/>
            </a:endParaRPr>
          </a:p>
          <a:p>
            <a:pPr marL="1260000" indent="-457200" algn="r" rtl="1" fontAlgn="base">
              <a:lnSpc>
                <a:spcPct val="130000"/>
              </a:lnSpc>
              <a:spcBef>
                <a:spcPct val="0"/>
              </a:spcBef>
              <a:spcAft>
                <a:spcPts val="600"/>
              </a:spcAft>
              <a:buFont typeface="Wingdings" panose="05000000000000000000" pitchFamily="2" charset="2"/>
              <a:buChar char="ü"/>
            </a:pPr>
            <a:r>
              <a:rPr lang="ar-KW" sz="7200" dirty="0" smtClean="0">
                <a:solidFill>
                  <a:schemeClr val="tx2"/>
                </a:solidFill>
                <a:latin typeface="Calibri" pitchFamily="34" charset="0"/>
                <a:cs typeface="mohammad bold art 1" pitchFamily="2" charset="-78"/>
              </a:rPr>
              <a:t>لم يتم توضيح الإجراءات </a:t>
            </a:r>
            <a:r>
              <a:rPr lang="ar-KW" sz="7200" dirty="0">
                <a:solidFill>
                  <a:schemeClr val="tx2"/>
                </a:solidFill>
                <a:latin typeface="Calibri" pitchFamily="34" charset="0"/>
                <a:cs typeface="mohammad bold art 1" pitchFamily="2" charset="-78"/>
              </a:rPr>
              <a:t>المتخذة </a:t>
            </a:r>
            <a:r>
              <a:rPr lang="ar-KW" sz="7200" dirty="0" smtClean="0">
                <a:solidFill>
                  <a:schemeClr val="tx2"/>
                </a:solidFill>
                <a:latin typeface="Calibri" pitchFamily="34" charset="0"/>
                <a:cs typeface="mohammad bold art 1" pitchFamily="2" charset="-78"/>
              </a:rPr>
              <a:t>والمتعلقة بإعداد دراسة تقييم المخاطر.</a:t>
            </a:r>
            <a:endParaRPr lang="en-US" sz="7200" dirty="0" smtClean="0">
              <a:solidFill>
                <a:schemeClr val="tx2"/>
              </a:solidFill>
              <a:latin typeface="Calibri" pitchFamily="34" charset="0"/>
              <a:cs typeface="mohammad bold art 1" pitchFamily="2" charset="-78"/>
            </a:endParaRPr>
          </a:p>
          <a:p>
            <a:pPr marL="802800" indent="0" algn="r" rtl="1" fontAlgn="base">
              <a:lnSpc>
                <a:spcPct val="130000"/>
              </a:lnSpc>
              <a:spcBef>
                <a:spcPct val="0"/>
              </a:spcBef>
              <a:spcAft>
                <a:spcPts val="600"/>
              </a:spcAft>
              <a:buNone/>
            </a:pPr>
            <a:endParaRPr lang="en-US" sz="1600" dirty="0" smtClean="0">
              <a:solidFill>
                <a:schemeClr val="tx2"/>
              </a:solidFill>
              <a:latin typeface="Calibri" pitchFamily="34" charset="0"/>
              <a:cs typeface="mohammad bold art 1" pitchFamily="2" charset="-78"/>
            </a:endParaRPr>
          </a:p>
          <a:p>
            <a:pPr marL="1260000" indent="-457200" algn="r" rtl="1" fontAlgn="base">
              <a:lnSpc>
                <a:spcPct val="130000"/>
              </a:lnSpc>
              <a:spcBef>
                <a:spcPct val="0"/>
              </a:spcBef>
              <a:spcAft>
                <a:spcPts val="600"/>
              </a:spcAft>
              <a:buFont typeface="Wingdings" panose="05000000000000000000" pitchFamily="2" charset="2"/>
              <a:buChar char="ü"/>
            </a:pPr>
            <a:r>
              <a:rPr lang="ar-KW" sz="7200" dirty="0">
                <a:solidFill>
                  <a:schemeClr val="tx2"/>
                </a:solidFill>
                <a:latin typeface="Calibri" pitchFamily="34" charset="0"/>
                <a:cs typeface="mohammad bold art 1" pitchFamily="2" charset="-78"/>
              </a:rPr>
              <a:t>عدم بيان حالة الإخطار عن العمليات المشتبه بها </a:t>
            </a:r>
            <a:r>
              <a:rPr lang="ar-KW" sz="7200" dirty="0" smtClean="0">
                <a:solidFill>
                  <a:schemeClr val="tx2"/>
                </a:solidFill>
                <a:latin typeface="Calibri" pitchFamily="34" charset="0"/>
                <a:cs typeface="mohammad bold art 1" pitchFamily="2" charset="-78"/>
              </a:rPr>
              <a:t>إلى </a:t>
            </a:r>
            <a:r>
              <a:rPr lang="ar-KW" sz="7200" dirty="0">
                <a:solidFill>
                  <a:schemeClr val="tx2"/>
                </a:solidFill>
                <a:latin typeface="Calibri" pitchFamily="34" charset="0"/>
                <a:cs typeface="mohammad bold art 1" pitchFamily="2" charset="-78"/>
              </a:rPr>
              <a:t>وحدة التحريات المالية الكويتية.</a:t>
            </a:r>
          </a:p>
          <a:p>
            <a:pPr marL="802800" indent="0" algn="r" rtl="1" fontAlgn="base">
              <a:lnSpc>
                <a:spcPct val="130000"/>
              </a:lnSpc>
              <a:spcBef>
                <a:spcPct val="0"/>
              </a:spcBef>
              <a:spcAft>
                <a:spcPts val="600"/>
              </a:spcAft>
              <a:buNone/>
            </a:pPr>
            <a:endParaRPr lang="ar-KW" sz="7200" dirty="0" smtClean="0">
              <a:solidFill>
                <a:schemeClr val="tx2"/>
              </a:solidFill>
              <a:latin typeface="Calibri" pitchFamily="34" charset="0"/>
              <a:cs typeface="mohammad bold art 1" pitchFamily="2" charset="-78"/>
            </a:endParaRPr>
          </a:p>
          <a:p>
            <a:pPr marL="62280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781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Calibri" pitchFamily="34" charset="0"/>
                <a:cs typeface="mohammad bold art 1" pitchFamily="2" charset="-78"/>
              </a:rPr>
              <a:t>الجزء الثاني/ التقرير السنوي للشخص </a:t>
            </a:r>
            <a:r>
              <a:rPr lang="en-US" sz="2000" b="1" dirty="0">
                <a:solidFill>
                  <a:schemeClr val="tx2"/>
                </a:solidFill>
                <a:latin typeface="Calibri" pitchFamily="34" charset="0"/>
                <a:cs typeface="mohammad bold art 1" pitchFamily="2" charset="-78"/>
              </a:rPr>
              <a:t/>
            </a:r>
            <a:br>
              <a:rPr lang="en-US" sz="2000" b="1" dirty="0">
                <a:solidFill>
                  <a:schemeClr val="tx2"/>
                </a:solidFill>
                <a:latin typeface="Calibri" pitchFamily="34" charset="0"/>
                <a:cs typeface="mohammad bold art 1" pitchFamily="2" charset="-78"/>
              </a:rPr>
            </a:br>
            <a:r>
              <a:rPr lang="ar-KW" sz="2000" b="1" dirty="0">
                <a:solidFill>
                  <a:schemeClr val="tx2"/>
                </a:solidFill>
                <a:latin typeface="Calibri" pitchFamily="34" charset="0"/>
                <a:cs typeface="mohammad bold art 1" pitchFamily="2" charset="-78"/>
              </a:rPr>
              <a:t>المرخص له وأهم الظواهر السلبية المتعلقة به</a:t>
            </a:r>
            <a:endParaRPr lang="en-US" sz="2000" dirty="0">
              <a:solidFill>
                <a:schemeClr val="tx2"/>
              </a:solidFill>
              <a:cs typeface="mohammad bold art 1" pitchFamily="2" charset="-78"/>
            </a:endParaRPr>
          </a:p>
        </p:txBody>
      </p:sp>
      <p:sp>
        <p:nvSpPr>
          <p:cNvPr id="3" name="Content Placeholder 2"/>
          <p:cNvSpPr>
            <a:spLocks noGrp="1"/>
          </p:cNvSpPr>
          <p:nvPr>
            <p:ph idx="1"/>
          </p:nvPr>
        </p:nvSpPr>
        <p:spPr>
          <a:xfrm>
            <a:off x="395536" y="1295402"/>
            <a:ext cx="8229600" cy="4715346"/>
          </a:xfrm>
        </p:spPr>
        <p:txBody>
          <a:bodyPr>
            <a:normAutofit/>
          </a:bodyPr>
          <a:lstStyle/>
          <a:p>
            <a:pPr marL="0" lvl="0" indent="0" algn="just" rtl="1" fontAlgn="base">
              <a:lnSpc>
                <a:spcPts val="2500"/>
              </a:lnSpc>
              <a:spcBef>
                <a:spcPct val="0"/>
              </a:spcBef>
              <a:buNone/>
            </a:pPr>
            <a:endParaRPr lang="ar-KW" sz="1400" b="1"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Wingdings" panose="05000000000000000000" pitchFamily="2" charset="2"/>
              <a:buChar char="§"/>
            </a:pPr>
            <a:r>
              <a:rPr lang="ar-KW" sz="1800" u="sng" dirty="0">
                <a:solidFill>
                  <a:schemeClr val="tx2"/>
                </a:solidFill>
                <a:latin typeface="Calibri" pitchFamily="34" charset="0"/>
                <a:cs typeface="mohammad bold art 1" pitchFamily="2" charset="-78"/>
              </a:rPr>
              <a:t>(يتبع) أهم الظواهر السلبية المتعلقة بالتقرير السنوي: </a:t>
            </a:r>
            <a:endParaRPr lang="ar-KW" sz="1800" u="sng" dirty="0" smtClean="0">
              <a:solidFill>
                <a:schemeClr val="tx2"/>
              </a:solidFill>
              <a:latin typeface="Calibri" pitchFamily="34" charset="0"/>
              <a:cs typeface="mohammad bold art 1" pitchFamily="2" charset="-78"/>
            </a:endParaRPr>
          </a:p>
          <a:p>
            <a:pPr marL="828000" indent="0" algn="just" rtl="1" fontAlgn="base">
              <a:spcBef>
                <a:spcPct val="0"/>
              </a:spcBef>
              <a:spcAft>
                <a:spcPts val="600"/>
              </a:spcAft>
              <a:buNone/>
            </a:pPr>
            <a:endParaRPr lang="ar-KW" sz="600" dirty="0" smtClean="0">
              <a:solidFill>
                <a:schemeClr val="tx2"/>
              </a:solidFill>
              <a:latin typeface="Calibri" pitchFamily="34" charset="0"/>
              <a:cs typeface="mohammad bold art 1" pitchFamily="2" charset="-78"/>
            </a:endParaRPr>
          </a:p>
          <a:p>
            <a:pPr marL="802800" indent="0" algn="just" rtl="1" fontAlgn="base">
              <a:lnSpc>
                <a:spcPct val="110000"/>
              </a:lnSpc>
              <a:spcBef>
                <a:spcPct val="0"/>
              </a:spcBef>
              <a:spcAft>
                <a:spcPts val="600"/>
              </a:spcAft>
              <a:buNone/>
            </a:pPr>
            <a:endParaRPr lang="en-US" sz="400"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لم يتم الإشارة إلى الإجراءات المتخذة من قبل الشخص المرخص له بخصوص </a:t>
            </a:r>
            <a:r>
              <a:rPr lang="ar-KW" sz="1800" dirty="0">
                <a:solidFill>
                  <a:schemeClr val="tx2"/>
                </a:solidFill>
                <a:latin typeface="Calibri" pitchFamily="34" charset="0"/>
                <a:cs typeface="mohammad bold art 1" pitchFamily="2" charset="-78"/>
              </a:rPr>
              <a:t>تحديث القوائم المتعلقة </a:t>
            </a:r>
            <a:r>
              <a:rPr lang="ar-KW" sz="1800" dirty="0" smtClean="0">
                <a:solidFill>
                  <a:schemeClr val="tx2"/>
                </a:solidFill>
                <a:latin typeface="Calibri" pitchFamily="34" charset="0"/>
                <a:cs typeface="mohammad bold art 1" pitchFamily="2" charset="-78"/>
              </a:rPr>
              <a:t>بالإرهاب بموجب قرارات الأمم المتحدة ذات الشأن، أو بخصوص القرارات الصادرة عن لجنة وزارة الخارجية لتنفيذ قرارات مجلس الأمن المتعلقة بالإرهاب وتمويله والتي تم التأكيد على ضرورة الالتزام بها في القرار الوزاري رقم (</a:t>
            </a:r>
            <a:r>
              <a:rPr lang="en-US" sz="1800" dirty="0" smtClean="0">
                <a:solidFill>
                  <a:schemeClr val="tx2"/>
                </a:solidFill>
                <a:latin typeface="Calibri" pitchFamily="34" charset="0"/>
                <a:cs typeface="mohammad bold art 1" pitchFamily="2" charset="-78"/>
              </a:rPr>
              <a:t>5</a:t>
            </a:r>
            <a:r>
              <a:rPr lang="ar-KW" sz="1800" dirty="0" smtClean="0">
                <a:solidFill>
                  <a:schemeClr val="tx2"/>
                </a:solidFill>
                <a:latin typeface="Calibri" pitchFamily="34" charset="0"/>
                <a:cs typeface="mohammad bold art 1" pitchFamily="2" charset="-78"/>
              </a:rPr>
              <a:t>) لسنة </a:t>
            </a:r>
            <a:r>
              <a:rPr lang="en-US" sz="1800" dirty="0" smtClean="0">
                <a:solidFill>
                  <a:schemeClr val="tx2"/>
                </a:solidFill>
                <a:latin typeface="Calibri" pitchFamily="34" charset="0"/>
                <a:cs typeface="mohammad bold art 1" pitchFamily="2" charset="-78"/>
              </a:rPr>
              <a:t>2014</a:t>
            </a:r>
            <a:r>
              <a:rPr lang="ar-KW" sz="1800" dirty="0" smtClean="0">
                <a:solidFill>
                  <a:schemeClr val="tx2"/>
                </a:solidFill>
                <a:latin typeface="Calibri" pitchFamily="34" charset="0"/>
                <a:cs typeface="mohammad bold art 1" pitchFamily="2" charset="-78"/>
              </a:rPr>
              <a:t>.</a:t>
            </a:r>
          </a:p>
          <a:p>
            <a:pPr marL="802800" indent="0" algn="just" rtl="1" fontAlgn="base">
              <a:lnSpc>
                <a:spcPct val="110000"/>
              </a:lnSpc>
              <a:spcBef>
                <a:spcPct val="0"/>
              </a:spcBef>
              <a:spcAft>
                <a:spcPts val="600"/>
              </a:spcAft>
              <a:buNone/>
            </a:pPr>
            <a:endParaRPr lang="ar-KW" sz="400" dirty="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لم يتم التطرق إلى موضوع التزام </a:t>
            </a:r>
            <a:r>
              <a:rPr lang="ar-KW" sz="1800" dirty="0">
                <a:solidFill>
                  <a:schemeClr val="tx2"/>
                </a:solidFill>
                <a:latin typeface="Calibri" pitchFamily="34" charset="0"/>
                <a:cs typeface="mohammad bold art 1" pitchFamily="2" charset="-78"/>
              </a:rPr>
              <a:t>الشركات </a:t>
            </a:r>
            <a:r>
              <a:rPr lang="ar-KW" sz="1800" dirty="0" smtClean="0">
                <a:solidFill>
                  <a:schemeClr val="tx2"/>
                </a:solidFill>
                <a:latin typeface="Calibri" pitchFamily="34" charset="0"/>
                <a:cs typeface="mohammad bold art 1" pitchFamily="2" charset="-78"/>
              </a:rPr>
              <a:t>التابعة للشخص المرخص له، وعلى سبيل المثال النتائج التي تكشفت للشخص المرخص له بشأن الالتزام سالف الذكر وما تم اتخاذه من إجراءات بشأنها.</a:t>
            </a:r>
          </a:p>
          <a:p>
            <a:pPr marL="1260000" lvl="0" indent="-457200" algn="just" rtl="1" fontAlgn="base">
              <a:lnSpc>
                <a:spcPct val="110000"/>
              </a:lnSpc>
              <a:spcBef>
                <a:spcPct val="0"/>
              </a:spcBef>
              <a:spcAft>
                <a:spcPts val="600"/>
              </a:spcAft>
              <a:buFont typeface="Wingdings" panose="05000000000000000000" pitchFamily="2" charset="2"/>
              <a:buChar char="ü"/>
            </a:pPr>
            <a:endParaRPr lang="ar-KW" sz="400" dirty="0" smtClean="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موضوع الاعتماد على طرف ثالث للقيام بإجراءات العناية الواجبة تجاه العميل.</a:t>
            </a:r>
            <a:endParaRPr lang="ar-KW" sz="1800" dirty="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4508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lnSpc>
                <a:spcPts val="2500"/>
              </a:lnSpc>
            </a:pPr>
            <a:r>
              <a:rPr lang="ar-KW" sz="2000" b="1" dirty="0">
                <a:solidFill>
                  <a:schemeClr val="tx2"/>
                </a:solidFill>
                <a:latin typeface="Calibri" pitchFamily="34" charset="0"/>
                <a:cs typeface="mohammad bold art 1" pitchFamily="2" charset="-78"/>
              </a:rPr>
              <a:t>الجزء الثاني/ التقرير السنوي للشخص </a:t>
            </a:r>
            <a:r>
              <a:rPr lang="en-US" sz="2000" b="1" dirty="0">
                <a:solidFill>
                  <a:schemeClr val="tx2"/>
                </a:solidFill>
                <a:latin typeface="Calibri" pitchFamily="34" charset="0"/>
                <a:cs typeface="mohammad bold art 1" pitchFamily="2" charset="-78"/>
              </a:rPr>
              <a:t/>
            </a:r>
            <a:br>
              <a:rPr lang="en-US" sz="2000" b="1" dirty="0">
                <a:solidFill>
                  <a:schemeClr val="tx2"/>
                </a:solidFill>
                <a:latin typeface="Calibri" pitchFamily="34" charset="0"/>
                <a:cs typeface="mohammad bold art 1" pitchFamily="2" charset="-78"/>
              </a:rPr>
            </a:br>
            <a:r>
              <a:rPr lang="ar-KW" sz="2000" b="1" dirty="0">
                <a:solidFill>
                  <a:schemeClr val="tx2"/>
                </a:solidFill>
                <a:latin typeface="Calibri" pitchFamily="34" charset="0"/>
                <a:cs typeface="mohammad bold art 1" pitchFamily="2" charset="-78"/>
              </a:rPr>
              <a:t>المرخص له وأهم الظواهر السلبية المتعلقة به</a:t>
            </a:r>
            <a:endParaRPr lang="en-US" sz="2000" dirty="0">
              <a:solidFill>
                <a:schemeClr val="tx2"/>
              </a:solidFill>
              <a:cs typeface="mohammad bold art 1" pitchFamily="2" charset="-78"/>
            </a:endParaRPr>
          </a:p>
        </p:txBody>
      </p:sp>
      <p:sp>
        <p:nvSpPr>
          <p:cNvPr id="3" name="Content Placeholder 2"/>
          <p:cNvSpPr>
            <a:spLocks noGrp="1"/>
          </p:cNvSpPr>
          <p:nvPr>
            <p:ph idx="1"/>
          </p:nvPr>
        </p:nvSpPr>
        <p:spPr>
          <a:xfrm>
            <a:off x="395536" y="1295402"/>
            <a:ext cx="8229600" cy="4715346"/>
          </a:xfrm>
        </p:spPr>
        <p:txBody>
          <a:bodyPr>
            <a:normAutofit/>
          </a:bodyPr>
          <a:lstStyle/>
          <a:p>
            <a:pPr marL="0" lvl="0" indent="0" algn="just" rtl="1" fontAlgn="base">
              <a:lnSpc>
                <a:spcPts val="2500"/>
              </a:lnSpc>
              <a:spcBef>
                <a:spcPct val="0"/>
              </a:spcBef>
              <a:buNone/>
            </a:pPr>
            <a:endParaRPr lang="ar-KW" sz="800" b="1"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Wingdings" panose="05000000000000000000" pitchFamily="2" charset="2"/>
              <a:buChar char="§"/>
            </a:pPr>
            <a:r>
              <a:rPr lang="ar-KW" sz="1800" u="sng" dirty="0">
                <a:solidFill>
                  <a:schemeClr val="tx2"/>
                </a:solidFill>
                <a:latin typeface="Calibri" pitchFamily="34" charset="0"/>
                <a:cs typeface="mohammad bold art 1" pitchFamily="2" charset="-78"/>
              </a:rPr>
              <a:t>(يتبع) أهم الظواهر السلبية المتعلقة بالتقرير السنوي: </a:t>
            </a:r>
            <a:endParaRPr lang="ar-KW" sz="1800" u="sng" dirty="0" smtClean="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Wingdings" panose="05000000000000000000" pitchFamily="2" charset="2"/>
              <a:buChar char="§"/>
            </a:pPr>
            <a:endParaRPr lang="ar-KW" sz="400" u="sng" dirty="0">
              <a:solidFill>
                <a:schemeClr val="tx2"/>
              </a:solidFill>
              <a:latin typeface="Calibri" pitchFamily="34" charset="0"/>
              <a:cs typeface="mohammad bold art 1" pitchFamily="2" charset="-78"/>
            </a:endParaRPr>
          </a:p>
          <a:p>
            <a:pPr marL="828000" indent="0" algn="just" rtl="1" fontAlgn="base">
              <a:spcBef>
                <a:spcPct val="0"/>
              </a:spcBef>
              <a:spcAft>
                <a:spcPts val="600"/>
              </a:spcAft>
              <a:buNone/>
            </a:pPr>
            <a:endParaRPr lang="ar-KW" sz="600" dirty="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لم يتم توضيح الإجراءات المتخذة بشأن تصويب الملاحظات الواردة في تقرير إدارة التدقيق الداخلي للشخص المرخص له.</a:t>
            </a:r>
          </a:p>
          <a:p>
            <a:pPr marL="1260000" lvl="0" indent="-457200" algn="just" rtl="1" fontAlgn="base">
              <a:lnSpc>
                <a:spcPct val="110000"/>
              </a:lnSpc>
              <a:spcBef>
                <a:spcPct val="0"/>
              </a:spcBef>
              <a:spcAft>
                <a:spcPts val="600"/>
              </a:spcAft>
              <a:buFont typeface="Wingdings" panose="05000000000000000000" pitchFamily="2" charset="2"/>
              <a:buChar char="ü"/>
            </a:pPr>
            <a:endParaRPr lang="ar-KW" sz="400" dirty="0" smtClean="0">
              <a:solidFill>
                <a:schemeClr val="tx2"/>
              </a:solidFill>
              <a:latin typeface="Calibri" pitchFamily="34" charset="0"/>
              <a:cs typeface="mohammad bold art 1" pitchFamily="2" charset="-78"/>
            </a:endParaRPr>
          </a:p>
          <a:p>
            <a:pPr marL="1260000" lvl="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تقرير مراقب الحسابات الخارجي والإجراءات </a:t>
            </a:r>
            <a:r>
              <a:rPr lang="ar-KW" sz="1800" dirty="0">
                <a:solidFill>
                  <a:schemeClr val="tx2"/>
                </a:solidFill>
                <a:latin typeface="Calibri" pitchFamily="34" charset="0"/>
                <a:cs typeface="mohammad bold art 1" pitchFamily="2" charset="-78"/>
              </a:rPr>
              <a:t>المتخذة بشأن تصويب الملاحظات الواردة </a:t>
            </a:r>
            <a:r>
              <a:rPr lang="ar-KW" sz="1800" dirty="0" smtClean="0">
                <a:solidFill>
                  <a:schemeClr val="tx2"/>
                </a:solidFill>
                <a:latin typeface="Calibri" pitchFamily="34" charset="0"/>
                <a:cs typeface="mohammad bold art 1" pitchFamily="2" charset="-78"/>
              </a:rPr>
              <a:t>فيه.</a:t>
            </a:r>
            <a:endParaRPr lang="en-US" sz="1800" dirty="0" smtClean="0">
              <a:solidFill>
                <a:schemeClr val="tx2"/>
              </a:solidFill>
              <a:latin typeface="Calibri" pitchFamily="34" charset="0"/>
              <a:cs typeface="mohammad bold art 1" pitchFamily="2" charset="-78"/>
            </a:endParaRPr>
          </a:p>
          <a:p>
            <a:pPr marL="802800" lvl="0" indent="0" algn="just" rtl="1" fontAlgn="base">
              <a:lnSpc>
                <a:spcPct val="110000"/>
              </a:lnSpc>
              <a:spcBef>
                <a:spcPct val="0"/>
              </a:spcBef>
              <a:spcAft>
                <a:spcPts val="600"/>
              </a:spcAft>
              <a:buNone/>
            </a:pPr>
            <a:endParaRPr lang="ar-KW" sz="400" dirty="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dirty="0" smtClean="0">
                <a:solidFill>
                  <a:schemeClr val="tx2"/>
                </a:solidFill>
                <a:latin typeface="Calibri" pitchFamily="34" charset="0"/>
                <a:cs typeface="mohammad bold art 1" pitchFamily="2" charset="-78"/>
              </a:rPr>
              <a:t>أي اقتراحات تهدف إلى تعزيز </a:t>
            </a:r>
            <a:r>
              <a:rPr lang="ar-KW" sz="1800" dirty="0">
                <a:solidFill>
                  <a:schemeClr val="tx2"/>
                </a:solidFill>
                <a:latin typeface="Calibri" pitchFamily="34" charset="0"/>
                <a:cs typeface="mohammad bold art 1" pitchFamily="2" charset="-78"/>
              </a:rPr>
              <a:t>فعالية وكفاية الإجراءات </a:t>
            </a:r>
            <a:r>
              <a:rPr lang="ar-KW" sz="1800" dirty="0" smtClean="0">
                <a:solidFill>
                  <a:schemeClr val="tx2"/>
                </a:solidFill>
                <a:latin typeface="Calibri" pitchFamily="34" charset="0"/>
                <a:cs typeface="mohammad bold art 1" pitchFamily="2" charset="-78"/>
              </a:rPr>
              <a:t>المتبعة بشأن مكافحة غسل الأموال وتمويل الإرهاب والتي يضمنها مسؤول المطابقة والالتزام في تقريره المقدم إلى مجلس إدارته وإلى الهيئة لاحقاً.</a:t>
            </a:r>
          </a:p>
          <a:p>
            <a:pPr marL="802800" indent="0" algn="just" rtl="1" fontAlgn="base">
              <a:lnSpc>
                <a:spcPct val="110000"/>
              </a:lnSpc>
              <a:spcBef>
                <a:spcPct val="0"/>
              </a:spcBef>
              <a:spcAft>
                <a:spcPts val="600"/>
              </a:spcAft>
              <a:buNone/>
            </a:pPr>
            <a:endParaRPr lang="ar-KW" sz="400" dirty="0" smtClean="0">
              <a:solidFill>
                <a:schemeClr val="tx2"/>
              </a:solidFill>
              <a:latin typeface="Calibri" pitchFamily="34" charset="0"/>
              <a:cs typeface="mohammad bold art 1" pitchFamily="2" charset="-78"/>
            </a:endParaRPr>
          </a:p>
          <a:p>
            <a:pPr marL="1260000" indent="-457200" algn="just" rtl="1" fontAlgn="base">
              <a:lnSpc>
                <a:spcPct val="110000"/>
              </a:lnSpc>
              <a:spcBef>
                <a:spcPct val="0"/>
              </a:spcBef>
              <a:spcAft>
                <a:spcPts val="600"/>
              </a:spcAft>
              <a:buFont typeface="Wingdings" panose="05000000000000000000" pitchFamily="2" charset="2"/>
              <a:buChar char="ü"/>
            </a:pPr>
            <a:r>
              <a:rPr lang="ar-KW" sz="1800" b="1" dirty="0">
                <a:solidFill>
                  <a:schemeClr val="tx2"/>
                </a:solidFill>
                <a:latin typeface="Calibri" pitchFamily="34" charset="0"/>
                <a:cs typeface="mohammad bold art 1" pitchFamily="2" charset="-78"/>
              </a:rPr>
              <a:t>عدم الالتزام </a:t>
            </a:r>
            <a:r>
              <a:rPr lang="ar-KW" sz="1800" b="1" dirty="0" smtClean="0">
                <a:solidFill>
                  <a:schemeClr val="tx2"/>
                </a:solidFill>
                <a:latin typeface="Calibri" pitchFamily="34" charset="0"/>
                <a:cs typeface="mohammad bold art 1" pitchFamily="2" charset="-78"/>
              </a:rPr>
              <a:t>بتزويد الهيئة بالتقرير المطلوب أو إرساله في غير موعده المحدد.</a:t>
            </a:r>
            <a:endParaRPr lang="ar-KW" sz="1800" b="1" dirty="0">
              <a:solidFill>
                <a:schemeClr val="tx2"/>
              </a:solidFill>
              <a:latin typeface="Calibri" pitchFamily="34" charset="0"/>
              <a:cs typeface="mohammad bold art 1" pitchFamily="2" charset="-78"/>
            </a:endParaRPr>
          </a:p>
          <a:p>
            <a:pPr marL="622800" lvl="0" indent="0" algn="r" rtl="1" fontAlgn="base">
              <a:lnSpc>
                <a:spcPct val="130000"/>
              </a:lnSpc>
              <a:spcBef>
                <a:spcPct val="0"/>
              </a:spcBef>
              <a:spcAft>
                <a:spcPts val="600"/>
              </a:spcAft>
              <a:buNone/>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smtClean="0">
              <a:solidFill>
                <a:schemeClr val="tx2"/>
              </a:solidFill>
              <a:latin typeface="Calibri" pitchFamily="34" charset="0"/>
              <a:cs typeface="mohammad bold art 1" pitchFamily="2" charset="-78"/>
            </a:endParaRPr>
          </a:p>
          <a:p>
            <a:pPr marL="1080000" indent="-457200" algn="r" rtl="1" fontAlgn="base">
              <a:lnSpc>
                <a:spcPct val="130000"/>
              </a:lnSpc>
              <a:spcBef>
                <a:spcPct val="0"/>
              </a:spcBef>
              <a:spcAft>
                <a:spcPts val="600"/>
              </a:spcAft>
              <a:buFont typeface="Wingdings" panose="05000000000000000000" pitchFamily="2" charset="2"/>
              <a:buChar char="ü"/>
            </a:pPr>
            <a:endParaRPr lang="ar-KW" sz="1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975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Effect transition="in" filter="fade">
                                      <p:cBhvr>
                                        <p:cTn id="31" dur="2000"/>
                                        <p:tgtEl>
                                          <p:spTgt spid="3">
                                            <p:txEl>
                                              <p:pRg st="10" end="10"/>
                                            </p:txEl>
                                          </p:spTgt>
                                        </p:tgtEl>
                                      </p:cBhvr>
                                    </p:animEffect>
                                    <p:anim calcmode="lin" valueType="num">
                                      <p:cBhvr>
                                        <p:cTn id="32" dur="2000" fill="hold"/>
                                        <p:tgtEl>
                                          <p:spTgt spid="3">
                                            <p:txEl>
                                              <p:pRg st="10" end="10"/>
                                            </p:txEl>
                                          </p:spTgt>
                                        </p:tgtEl>
                                        <p:attrNameLst>
                                          <p:attrName>style.rotation</p:attrName>
                                        </p:attrNameLst>
                                      </p:cBhvr>
                                      <p:tavLst>
                                        <p:tav tm="0">
                                          <p:val>
                                            <p:fltVal val="720"/>
                                          </p:val>
                                        </p:tav>
                                        <p:tav tm="100000">
                                          <p:val>
                                            <p:fltVal val="0"/>
                                          </p:val>
                                        </p:tav>
                                      </p:tavLst>
                                    </p:anim>
                                    <p:anim calcmode="lin" valueType="num">
                                      <p:cBhvr>
                                        <p:cTn id="33" dur="2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34" dur="2000" fill="hold"/>
                                        <p:tgtEl>
                                          <p:spTgt spid="3">
                                            <p:txEl>
                                              <p:pRg st="10" end="1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4577</TotalTime>
  <Words>1154</Words>
  <Application>Microsoft Office PowerPoint</Application>
  <PresentationFormat>On-screen Show (4:3)</PresentationFormat>
  <Paragraphs>199</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ورشة عمل </vt:lpstr>
      <vt:lpstr>مقدمــــــــة</vt:lpstr>
      <vt:lpstr>محتوى أعمال الورشة</vt:lpstr>
      <vt:lpstr>الجزء الأول/ الكتاب السادس عشر  من اللائحة التنفيذية</vt:lpstr>
      <vt:lpstr>الجزء الأول/ الكتاب السادس عشر  من اللائحة التنفيذية</vt:lpstr>
      <vt:lpstr>الجزء الثاني/ التقرير السنوي للشخص  المرخص له وأهم الظواهر السلبية المتعلقة به</vt:lpstr>
      <vt:lpstr>الجزء الثاني/ التقرير السنوي للشخص  المرخص له وأهم الظواهر السلبية المتعلقة به</vt:lpstr>
      <vt:lpstr>الجزء الثاني/ التقرير السنوي للشخص  المرخص له وأهم الظواهر السلبية المتعلقة به</vt:lpstr>
      <vt:lpstr>الجزء الثاني/ التقرير السنوي للشخص  المرخص له وأهم الظواهر السلبية المتعلقة به</vt:lpstr>
      <vt:lpstr>الجزء الثالث/ المبالغ النقدية</vt:lpstr>
      <vt:lpstr>الجزء الرابع/ الدراسة المتعلقة بتقييم المخاطر</vt:lpstr>
      <vt:lpstr>الجزء الرابع/ الدراسة المتعلقة بتقييم المخاطر</vt:lpstr>
      <vt:lpstr>الجزء الخامس/ الإخطار عن العمليات المشتبه بها</vt:lpstr>
      <vt:lpstr>الأسئلة</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Noha Mansour</cp:lastModifiedBy>
  <cp:revision>485</cp:revision>
  <cp:lastPrinted>2016-05-02T07:20:30Z</cp:lastPrinted>
  <dcterms:created xsi:type="dcterms:W3CDTF">2014-09-25T11:33:14Z</dcterms:created>
  <dcterms:modified xsi:type="dcterms:W3CDTF">2016-05-11T07:54:59Z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Public</vt:lpwstr>
  </property>
</Properties>
</file>